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7"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321" r:id="rId43"/>
    <p:sldId id="322" r:id="rId44"/>
    <p:sldId id="323" r:id="rId45"/>
    <p:sldId id="324" r:id="rId46"/>
    <p:sldId id="325" r:id="rId47"/>
    <p:sldId id="326" r:id="rId48"/>
    <p:sldId id="327" r:id="rId49"/>
    <p:sldId id="276"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8632" autoAdjust="0"/>
  </p:normalViewPr>
  <p:slideViewPr>
    <p:cSldViewPr>
      <p:cViewPr>
        <p:scale>
          <a:sx n="68" d="100"/>
          <a:sy n="68" d="100"/>
        </p:scale>
        <p:origin x="-1224" y="-6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252AB-1F45-4464-8CC2-7DBBBB09D545}" type="datetimeFigureOut">
              <a:rPr lang="ru-RU" smtClean="0"/>
              <a:pPr/>
              <a:t>08.09.2017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1012FB-EA24-4443-8ED1-E8A4D46E05B5}" type="slidenum">
              <a:rPr lang="ru-RU" smtClean="0"/>
              <a:pPr/>
              <a:t>‹#›</a:t>
            </a:fld>
            <a:endParaRPr lang="ru-RU"/>
          </a:p>
        </p:txBody>
      </p:sp>
    </p:spTree>
    <p:extLst>
      <p:ext uri="{BB962C8B-B14F-4D97-AF65-F5344CB8AC3E}">
        <p14:creationId xmlns:p14="http://schemas.microsoft.com/office/powerpoint/2010/main" xmlns="" val="745550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edu.tatar.ru/alekseevo/sch2/page2169207.htm" TargetMode="External"/><Relationship Id="rId3" Type="http://schemas.openxmlformats.org/officeDocument/2006/relationships/hyperlink" Target="https://edu.tatar.ru/alekseevo/sch2/page3045438.htm" TargetMode="External"/><Relationship Id="rId7" Type="http://schemas.openxmlformats.org/officeDocument/2006/relationships/hyperlink" Target="https://edu.tatar.ru/alekseevo/sch2/page2190719.htm"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du.tatar.ru/alekseevo/sch2/page2169200.htm" TargetMode="External"/><Relationship Id="rId5" Type="http://schemas.openxmlformats.org/officeDocument/2006/relationships/hyperlink" Target="https://edu.tatar.ru/alekseevo/sch2/page2180017.htm" TargetMode="External"/><Relationship Id="rId4" Type="http://schemas.openxmlformats.org/officeDocument/2006/relationships/hyperlink" Target="https://edu.tatar.ru/alekseevo/sch2/page2499111.ht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8"/>
              </a:rPr>
              <a:t>Годовой календарный учебный график</a:t>
            </a:r>
            <a:endParaRPr lang="ru-RU" sz="1200" b="0" i="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smtClean="0"/>
          </a:p>
          <a:p>
            <a:pPr fontAlgn="base"/>
            <a:r>
              <a:rPr lang="ru-RU" sz="1200" b="0" i="0" kern="1200" dirty="0" smtClean="0">
                <a:solidFill>
                  <a:schemeClr val="tx1"/>
                </a:solidFill>
                <a:effectLst/>
                <a:latin typeface="+mn-lt"/>
                <a:ea typeface="+mn-ea"/>
                <a:cs typeface="+mn-cs"/>
                <a:hlinkClick r:id="rId3"/>
              </a:rPr>
              <a:t>Рабочие программы 2016-2017</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4"/>
              </a:rPr>
              <a:t>Рабочие программы 2015-2016</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5"/>
              </a:rPr>
              <a:t>Рабочие программы 2014-2015</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6"/>
              </a:rPr>
              <a:t>Учебные планы</a:t>
            </a:r>
            <a:endParaRPr lang="ru-RU" sz="1200" b="0" i="0" kern="1200" dirty="0" smtClean="0">
              <a:solidFill>
                <a:schemeClr val="tx1"/>
              </a:solidFill>
              <a:effectLst/>
              <a:latin typeface="+mn-lt"/>
              <a:ea typeface="+mn-ea"/>
              <a:cs typeface="+mn-cs"/>
            </a:endParaRPr>
          </a:p>
          <a:p>
            <a:pPr fontAlgn="base"/>
            <a:r>
              <a:rPr lang="ru-RU" sz="1200" b="0" i="0" kern="1200" dirty="0" smtClean="0">
                <a:solidFill>
                  <a:schemeClr val="tx1"/>
                </a:solidFill>
                <a:effectLst/>
                <a:latin typeface="+mn-lt"/>
                <a:ea typeface="+mn-ea"/>
                <a:cs typeface="+mn-cs"/>
                <a:hlinkClick r:id="rId7"/>
              </a:rPr>
              <a:t>Аннотации</a:t>
            </a:r>
            <a:endParaRPr lang="ru-RU" sz="1200" b="0" i="0" kern="1200" dirty="0" smtClean="0">
              <a:solidFill>
                <a:schemeClr val="tx1"/>
              </a:solidFill>
              <a:effectLst/>
              <a:latin typeface="+mn-lt"/>
              <a:ea typeface="+mn-ea"/>
              <a:cs typeface="+mn-cs"/>
            </a:endParaRPr>
          </a:p>
          <a:p>
            <a:pPr fontAlgn="base"/>
            <a:r>
              <a:rPr lang="ru-RU" sz="1200" b="0" i="0" kern="1200" smtClean="0">
                <a:solidFill>
                  <a:schemeClr val="tx1"/>
                </a:solidFill>
                <a:effectLst/>
                <a:latin typeface="+mn-lt"/>
                <a:ea typeface="+mn-ea"/>
                <a:cs typeface="+mn-cs"/>
                <a:hlinkClick r:id="rId8"/>
              </a:rPr>
              <a:t>Годовой календарный учебный график</a:t>
            </a:r>
            <a:endParaRPr lang="ru-RU" sz="1200" b="0" i="0" kern="120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0C1012FB-EA24-4443-8ED1-E8A4D46E05B5}"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pPr fontAlgn="auto" hangingPunct="1"/>
            <a:r>
              <a:rPr lang="ru-RU" sz="1200" kern="1200" dirty="0" smtClean="0">
                <a:solidFill>
                  <a:schemeClr val="tx1"/>
                </a:solidFill>
                <a:latin typeface="+mn-lt"/>
                <a:ea typeface="+mn-ea"/>
                <a:cs typeface="+mn-cs"/>
              </a:rPr>
              <a:t>С начала 2017 года на территории Республики Татарстан началось внедрение единого читательского билета (далее ЕЧБ). Единый читательский билет действует в любой библиотеке по всей республике. Новый билет выдается пользователю совершенно бесплатно. </a:t>
            </a:r>
          </a:p>
          <a:p>
            <a:r>
              <a:rPr lang="ru-RU" sz="1200" kern="1200" dirty="0" smtClean="0">
                <a:solidFill>
                  <a:schemeClr val="tx1"/>
                </a:solidFill>
                <a:latin typeface="+mn-lt"/>
                <a:ea typeface="+mn-ea"/>
                <a:cs typeface="+mn-cs"/>
              </a:rPr>
              <a:t>Учащиеся </a:t>
            </a:r>
            <a:r>
              <a:rPr lang="ru-RU" sz="1200" kern="1200" dirty="0" err="1" smtClean="0">
                <a:solidFill>
                  <a:schemeClr val="tx1"/>
                </a:solidFill>
                <a:latin typeface="+mn-lt"/>
                <a:ea typeface="+mn-ea"/>
                <a:cs typeface="+mn-cs"/>
              </a:rPr>
              <a:t>среднеобразовательных</a:t>
            </a:r>
            <a:r>
              <a:rPr lang="ru-RU" sz="1200" kern="1200" dirty="0" smtClean="0">
                <a:solidFill>
                  <a:schemeClr val="tx1"/>
                </a:solidFill>
                <a:latin typeface="+mn-lt"/>
                <a:ea typeface="+mn-ea"/>
                <a:cs typeface="+mn-cs"/>
              </a:rPr>
              <a:t> учреждений смогут получать книги в муниципальных, государственных библиотеках по уже имеющейся электронной карте школьника. Для этого необходимо проведение авторизации учащихся </a:t>
            </a:r>
            <a:r>
              <a:rPr lang="ru-RU" sz="1200" kern="1200" dirty="0" err="1" smtClean="0">
                <a:solidFill>
                  <a:schemeClr val="tx1"/>
                </a:solidFill>
                <a:latin typeface="+mn-lt"/>
                <a:ea typeface="+mn-ea"/>
                <a:cs typeface="+mn-cs"/>
              </a:rPr>
              <a:t>через«Национальную</a:t>
            </a:r>
            <a:r>
              <a:rPr lang="ru-RU" sz="1200" kern="1200" dirty="0" smtClean="0">
                <a:solidFill>
                  <a:schemeClr val="tx1"/>
                </a:solidFill>
                <a:latin typeface="+mn-lt"/>
                <a:ea typeface="+mn-ea"/>
                <a:cs typeface="+mn-cs"/>
              </a:rPr>
              <a:t> электронную библиотеку Республики Татарстан» согласно инструкции</a:t>
            </a:r>
            <a:endParaRPr lang="ru-RU" dirty="0"/>
          </a:p>
        </p:txBody>
      </p:sp>
      <p:sp>
        <p:nvSpPr>
          <p:cNvPr id="4" name="Номер слайда 3"/>
          <p:cNvSpPr>
            <a:spLocks noGrp="1"/>
          </p:cNvSpPr>
          <p:nvPr>
            <p:ph type="sldNum" sz="quarter" idx="10"/>
          </p:nvPr>
        </p:nvSpPr>
        <p:spPr/>
        <p:txBody>
          <a:bodyPr/>
          <a:lstStyle/>
          <a:p>
            <a:fld id="{925C2081-A3F2-41A7-9762-2F0840C09B3D}" type="slidenum">
              <a:rPr lang="ru-RU" smtClean="0"/>
              <a:pPr/>
              <a:t>20</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Управление </a:t>
            </a:r>
            <a:r>
              <a:rPr lang="ru-RU" sz="1200" kern="1200" dirty="0" err="1" smtClean="0">
                <a:solidFill>
                  <a:schemeClr val="tx1"/>
                </a:solidFill>
                <a:latin typeface="+mn-lt"/>
                <a:ea typeface="+mn-ea"/>
                <a:cs typeface="+mn-cs"/>
              </a:rPr>
              <a:t>Роскомнадзора</a:t>
            </a:r>
            <a:r>
              <a:rPr lang="ru-RU" sz="1200" kern="1200" dirty="0" smtClean="0">
                <a:solidFill>
                  <a:schemeClr val="tx1"/>
                </a:solidFill>
                <a:latin typeface="+mn-lt"/>
                <a:ea typeface="+mn-ea"/>
                <a:cs typeface="+mn-cs"/>
              </a:rPr>
              <a:t> по Республике Татарстан (Письмо 07.04.2017 № 3453-03/16)в целях повышения противодействия распространению суицидального </a:t>
            </a:r>
            <a:r>
              <a:rPr lang="ru-RU" sz="1200" kern="1200" dirty="0" err="1" smtClean="0">
                <a:solidFill>
                  <a:schemeClr val="tx1"/>
                </a:solidFill>
                <a:latin typeface="+mn-lt"/>
                <a:ea typeface="+mn-ea"/>
                <a:cs typeface="+mn-cs"/>
              </a:rPr>
              <a:t>контента</a:t>
            </a:r>
            <a:r>
              <a:rPr lang="ru-RU" sz="1200" kern="1200" dirty="0" smtClean="0">
                <a:solidFill>
                  <a:schemeClr val="tx1"/>
                </a:solidFill>
                <a:latin typeface="+mn-lt"/>
                <a:ea typeface="+mn-ea"/>
                <a:cs typeface="+mn-cs"/>
              </a:rPr>
              <a:t> в сети «Интернет» направляет методические рекомендации по заполнению формы сообщения от граждан, юридических лиц, индивидуальных предпринимателей, органов государственной власти, органов местного самоуправления о наличии на страницах сайтов в сети «Интернет» противоправной информации для распространения среди образовательных учреждений Республики Татарстан и родителей учащихся.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925C2081-A3F2-41A7-9762-2F0840C09B3D}" type="slidenum">
              <a:rPr lang="ru-RU" smtClean="0"/>
              <a:pPr/>
              <a:t>35</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baseline="0" dirty="0" smtClean="0"/>
          </a:p>
        </p:txBody>
      </p:sp>
      <p:sp>
        <p:nvSpPr>
          <p:cNvPr id="4" name="Номер слайда 3"/>
          <p:cNvSpPr>
            <a:spLocks noGrp="1"/>
          </p:cNvSpPr>
          <p:nvPr>
            <p:ph type="sldNum" sz="quarter" idx="10"/>
          </p:nvPr>
        </p:nvSpPr>
        <p:spPr/>
        <p:txBody>
          <a:bodyPr/>
          <a:lstStyle/>
          <a:p>
            <a:fld id="{0C1012FB-EA24-4443-8ED1-E8A4D46E05B5}" type="slidenum">
              <a:rPr lang="ru-RU" smtClean="0"/>
              <a:pPr/>
              <a:t>49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1C04878-11EB-4DA3-9C57-5F0E03271587}" type="datetimeFigureOut">
              <a:rPr lang="ru-RU" smtClean="0"/>
              <a:pPr/>
              <a:t>08.09.2017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1DC67-A31E-4E46-815D-BC5A1A2BB6A7}"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51662" y="306070"/>
            <a:ext cx="8440674" cy="394335"/>
          </a:xfrm>
          <a:prstGeom prst="rect">
            <a:avLst/>
          </a:prstGeom>
        </p:spPr>
        <p:txBody>
          <a:bodyPr lIns="0" tIns="0" rIns="0" bIns="0"/>
          <a:lstStyle>
            <a:lvl1pPr>
              <a:defRPr sz="1800" b="1" i="0">
                <a:solidFill>
                  <a:schemeClr val="tx1"/>
                </a:solidFill>
                <a:latin typeface="Calibri"/>
                <a:cs typeface="Calibri"/>
              </a:defRPr>
            </a:lvl1pPr>
          </a:lstStyle>
          <a:p>
            <a:endParaRPr/>
          </a:p>
        </p:txBody>
      </p:sp>
      <p:sp>
        <p:nvSpPr>
          <p:cNvPr id="3" name="Holder 3"/>
          <p:cNvSpPr>
            <a:spLocks noGrp="1"/>
          </p:cNvSpPr>
          <p:nvPr>
            <p:ph type="ftr" sz="quarter" idx="5"/>
          </p:nvPr>
        </p:nvSpPr>
        <p:spPr>
          <a:xfrm>
            <a:off x="3108960" y="6377941"/>
            <a:ext cx="2926080" cy="34290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457200" y="6377941"/>
            <a:ext cx="210312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pPr/>
              <a:t>9/8/2017</a:t>
            </a:fld>
            <a:endParaRPr lang="en-US"/>
          </a:p>
        </p:txBody>
      </p:sp>
      <p:sp>
        <p:nvSpPr>
          <p:cNvPr id="5" name="Holder 5"/>
          <p:cNvSpPr>
            <a:spLocks noGrp="1"/>
          </p:cNvSpPr>
          <p:nvPr>
            <p:ph type="sldNum" sz="quarter" idx="7"/>
          </p:nvPr>
        </p:nvSpPr>
        <p:spPr>
          <a:xfrm>
            <a:off x="6583680" y="6377941"/>
            <a:ext cx="210312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1116923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3108960" y="6377941"/>
            <a:ext cx="2926080"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457200" y="6377941"/>
            <a:ext cx="210312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pPr/>
              <a:t>9/8/2017</a:t>
            </a:fld>
            <a:endParaRPr lang="en-US"/>
          </a:p>
        </p:txBody>
      </p:sp>
      <p:sp>
        <p:nvSpPr>
          <p:cNvPr id="4" name="Holder 4"/>
          <p:cNvSpPr>
            <a:spLocks noGrp="1"/>
          </p:cNvSpPr>
          <p:nvPr>
            <p:ph type="sldNum" sz="quarter" idx="7"/>
          </p:nvPr>
        </p:nvSpPr>
        <p:spPr>
          <a:xfrm>
            <a:off x="6583680" y="6377941"/>
            <a:ext cx="210312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2778415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C04878-11EB-4DA3-9C57-5F0E03271587}" type="datetimeFigureOut">
              <a:rPr lang="ru-RU" smtClean="0"/>
              <a:pPr/>
              <a:t>08.09.2017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1DC67-A31E-4E46-815D-BC5A1A2BB6A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rkn.gov.ru/" TargetMode="External"/><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Documents and Settings\Tester\Рабочий стол\Символы\РТ 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4282" y="115885"/>
            <a:ext cx="1500198" cy="1527165"/>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8" descr="C:\Documents and Settings\Tester\Рабочий стол\Символы\АМР i.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429520" y="152036"/>
            <a:ext cx="1627168" cy="12767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857364"/>
            <a:ext cx="8286808" cy="584775"/>
          </a:xfrm>
          <a:prstGeom prst="rect">
            <a:avLst/>
          </a:prstGeom>
        </p:spPr>
        <p:txBody>
          <a:bodyPr wrap="square">
            <a:spAutoFit/>
          </a:bodyPr>
          <a:lstStyle/>
          <a:p>
            <a:pPr lvl="0" algn="ctr">
              <a:spcBef>
                <a:spcPct val="0"/>
              </a:spcBef>
              <a:defRPr/>
            </a:pPr>
            <a:r>
              <a:rPr lang="ru-RU" sz="3200" b="1" dirty="0" smtClean="0">
                <a:solidFill>
                  <a:srgbClr val="FF0000"/>
                </a:solidFill>
                <a:latin typeface="Times New Roman" pitchFamily="18" charset="0"/>
                <a:cs typeface="Times New Roman" pitchFamily="18" charset="0"/>
              </a:rPr>
              <a:t>Работа в ГИС ЭО в РТ</a:t>
            </a:r>
            <a:endParaRPr lang="ru-RU" sz="3200" b="1" dirty="0">
              <a:solidFill>
                <a:srgbClr val="FF0000"/>
              </a:solidFill>
              <a:latin typeface="Times New Roman" pitchFamily="18" charset="0"/>
              <a:cs typeface="Times New Roman" pitchFamily="18" charset="0"/>
            </a:endParaRPr>
          </a:p>
        </p:txBody>
      </p:sp>
      <p:sp>
        <p:nvSpPr>
          <p:cNvPr id="6" name="Подзаголовок 2"/>
          <p:cNvSpPr>
            <a:spLocks noGrp="1"/>
          </p:cNvSpPr>
          <p:nvPr/>
        </p:nvSpPr>
        <p:spPr>
          <a:xfrm>
            <a:off x="4427983" y="4857760"/>
            <a:ext cx="4392489" cy="857256"/>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r>
              <a:rPr lang="ru-RU" sz="1600" b="1" dirty="0" err="1" smtClean="0">
                <a:solidFill>
                  <a:srgbClr val="002060"/>
                </a:solidFill>
                <a:latin typeface="Times New Roman" pitchFamily="18" charset="0"/>
                <a:cs typeface="Times New Roman" pitchFamily="18" charset="0"/>
              </a:rPr>
              <a:t>Р.Р.Мохтаров</a:t>
            </a:r>
            <a:r>
              <a:rPr lang="ru-RU" sz="1600" b="1" dirty="0" smtClean="0">
                <a:solidFill>
                  <a:srgbClr val="002060"/>
                </a:solidFill>
                <a:latin typeface="Times New Roman" pitchFamily="18" charset="0"/>
                <a:cs typeface="Times New Roman" pitchFamily="18" charset="0"/>
              </a:rPr>
              <a:t>, </a:t>
            </a:r>
          </a:p>
          <a:p>
            <a:pPr algn="l" fontAlgn="auto">
              <a:spcAft>
                <a:spcPts val="0"/>
              </a:spcAft>
              <a:defRPr/>
            </a:pPr>
            <a:r>
              <a:rPr lang="ru-RU" sz="1600" b="1" dirty="0" smtClean="0">
                <a:solidFill>
                  <a:srgbClr val="002060"/>
                </a:solidFill>
                <a:latin typeface="Times New Roman" pitchFamily="18" charset="0"/>
                <a:cs typeface="Times New Roman" pitchFamily="18" charset="0"/>
              </a:rPr>
              <a:t>Методист по ИКТ  отдела образования</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954107"/>
          </a:xfrm>
          <a:prstGeom prst="rect">
            <a:avLst/>
          </a:prstGeom>
        </p:spPr>
        <p:txBody>
          <a:bodyPr wrap="square">
            <a:spAutoFit/>
          </a:bodyPr>
          <a:lstStyle/>
          <a:p>
            <a:pPr lvl="0" algn="ctr"/>
            <a:r>
              <a:rPr lang="ru-RU" sz="2800" b="1" dirty="0" smtClean="0">
                <a:solidFill>
                  <a:srgbClr val="FF0000"/>
                </a:solidFill>
                <a:latin typeface="Times New Roman" panose="02020603050405020304" pitchFamily="18" charset="0"/>
                <a:cs typeface="Times New Roman" panose="02020603050405020304" pitchFamily="18" charset="0"/>
              </a:rPr>
              <a:t>Раздел «Сведения </a:t>
            </a:r>
            <a:r>
              <a:rPr lang="ru-RU" sz="2800" b="1" dirty="0">
                <a:solidFill>
                  <a:srgbClr val="FF0000"/>
                </a:solidFill>
                <a:latin typeface="Times New Roman" panose="02020603050405020304" pitchFamily="18" charset="0"/>
                <a:cs typeface="Times New Roman" panose="02020603050405020304" pitchFamily="18" charset="0"/>
              </a:rPr>
              <a:t>об образовательной </a:t>
            </a:r>
            <a:r>
              <a:rPr lang="ru-RU" sz="2800" b="1" dirty="0" smtClean="0">
                <a:solidFill>
                  <a:srgbClr val="FF0000"/>
                </a:solidFill>
                <a:latin typeface="Times New Roman" panose="02020603050405020304" pitchFamily="18" charset="0"/>
                <a:cs typeface="Times New Roman" panose="02020603050405020304" pitchFamily="18" charset="0"/>
              </a:rPr>
              <a:t>организации»</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5078313"/>
          </a:xfrm>
          <a:prstGeom prst="rect">
            <a:avLst/>
          </a:prstGeom>
        </p:spPr>
        <p:txBody>
          <a:bodyPr wrap="square">
            <a:spAutoFit/>
          </a:bodyPr>
          <a:lstStyle/>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Основные сведения</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a:p>
            <a:pPr>
              <a:lnSpc>
                <a:spcPct val="150000"/>
              </a:lnSpc>
            </a:pPr>
            <a:r>
              <a:rPr lang="ru-RU" b="1" dirty="0" smtClean="0">
                <a:latin typeface="Times New Roman" panose="02020603050405020304" pitchFamily="18" charset="0"/>
                <a:cs typeface="Times New Roman" panose="02020603050405020304" pitchFamily="18" charset="0"/>
              </a:rPr>
              <a:t>• «Структура </a:t>
            </a:r>
            <a:r>
              <a:rPr lang="ru-RU" b="1" dirty="0">
                <a:latin typeface="Times New Roman" panose="02020603050405020304" pitchFamily="18" charset="0"/>
                <a:cs typeface="Times New Roman" panose="02020603050405020304" pitchFamily="18" charset="0"/>
              </a:rPr>
              <a:t>и органы управления образовательной </a:t>
            </a:r>
            <a:r>
              <a:rPr lang="ru-RU" b="1" dirty="0" smtClean="0">
                <a:latin typeface="Times New Roman" panose="02020603050405020304" pitchFamily="18" charset="0"/>
                <a:cs typeface="Times New Roman" panose="02020603050405020304" pitchFamily="18" charset="0"/>
              </a:rPr>
              <a:t>организацией»;</a:t>
            </a:r>
            <a:endParaRPr lang="ru-RU" b="1" dirty="0">
              <a:latin typeface="Times New Roman" panose="02020603050405020304" pitchFamily="18" charset="0"/>
              <a:cs typeface="Times New Roman" panose="02020603050405020304" pitchFamily="18" charset="0"/>
            </a:endParaRP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Документы</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Образование</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Образовательные стандарты»;</a:t>
            </a: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Руководство. Педагогический (научно-педагогический) состав»;</a:t>
            </a: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Материально-техническое обеспечение и оснащенность образовательного процесса»;</a:t>
            </a: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Стипендии и иные виды материальной поддержки»;</a:t>
            </a: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Платные образовательные услуги»;</a:t>
            </a: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Финансово-хозяйственная деятельность»;</a:t>
            </a:r>
          </a:p>
          <a:p>
            <a:pPr>
              <a:lnSpc>
                <a:spcPct val="150000"/>
              </a:lnSpc>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Вакантные места для приема (перевода)».</a:t>
            </a:r>
          </a:p>
        </p:txBody>
      </p:sp>
    </p:spTree>
    <p:extLst>
      <p:ext uri="{BB962C8B-B14F-4D97-AF65-F5344CB8AC3E}">
        <p14:creationId xmlns:p14="http://schemas.microsoft.com/office/powerpoint/2010/main" xmlns="" val="23272603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523220"/>
          </a:xfrm>
          <a:prstGeom prst="rect">
            <a:avLst/>
          </a:prstGeom>
        </p:spPr>
        <p:txBody>
          <a:bodyPr wrap="square">
            <a:spAutoFit/>
          </a:bodyPr>
          <a:lstStyle/>
          <a:p>
            <a:pPr lvl="0" algn="ctr"/>
            <a:r>
              <a:rPr lang="ru-RU" sz="2800" b="1" dirty="0" smtClean="0">
                <a:solidFill>
                  <a:srgbClr val="FF0000"/>
                </a:solidFill>
                <a:latin typeface="Times New Roman" panose="02020603050405020304" pitchFamily="18" charset="0"/>
                <a:cs typeface="Times New Roman" panose="02020603050405020304" pitchFamily="18" charset="0"/>
              </a:rPr>
              <a:t>Подраздел «</a:t>
            </a:r>
            <a:r>
              <a:rPr lang="ru-RU" sz="2800" b="1" dirty="0">
                <a:solidFill>
                  <a:srgbClr val="FF0000"/>
                </a:solidFill>
                <a:latin typeface="Times New Roman" panose="02020603050405020304" pitchFamily="18" charset="0"/>
                <a:cs typeface="Times New Roman" panose="02020603050405020304" pitchFamily="18" charset="0"/>
              </a:rPr>
              <a:t>Основные сведения</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3323987"/>
          </a:xfrm>
          <a:prstGeom prst="rect">
            <a:avLst/>
          </a:prstGeom>
        </p:spPr>
        <p:txBody>
          <a:bodyPr wrap="square">
            <a:spAutoFit/>
          </a:bodyPr>
          <a:lstStyle/>
          <a:p>
            <a:pPr>
              <a:lnSpc>
                <a:spcPct val="150000"/>
              </a:lnSpc>
            </a:pPr>
            <a:r>
              <a:rPr lang="ru-RU" sz="2000" b="1" dirty="0">
                <a:latin typeface="Times New Roman" panose="02020603050405020304" pitchFamily="18" charset="0"/>
                <a:cs typeface="Times New Roman" panose="02020603050405020304" pitchFamily="18" charset="0"/>
              </a:rPr>
              <a:t>Главная 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nSpc>
                <a:spcPct val="150000"/>
              </a:lnSpc>
            </a:pPr>
            <a:r>
              <a:rPr lang="ru-RU" sz="2000" dirty="0" smtClean="0">
                <a:latin typeface="Times New Roman" panose="02020603050405020304" pitchFamily="18" charset="0"/>
                <a:cs typeface="Times New Roman" panose="02020603050405020304" pitchFamily="18" charset="0"/>
              </a:rPr>
              <a:t>• О дате </a:t>
            </a:r>
            <a:r>
              <a:rPr lang="ru-RU" sz="2000" dirty="0">
                <a:latin typeface="Times New Roman" panose="02020603050405020304" pitchFamily="18" charset="0"/>
                <a:cs typeface="Times New Roman" panose="02020603050405020304" pitchFamily="18" charset="0"/>
              </a:rPr>
              <a:t>создания образовательной </a:t>
            </a:r>
            <a:r>
              <a:rPr lang="ru-RU" sz="2000" dirty="0" smtClean="0">
                <a:latin typeface="Times New Roman" panose="02020603050405020304" pitchFamily="18" charset="0"/>
                <a:cs typeface="Times New Roman" panose="02020603050405020304" pitchFamily="18" charset="0"/>
              </a:rPr>
              <a:t>организации</a:t>
            </a:r>
            <a:r>
              <a:rPr lang="ru-RU" sz="2000" dirty="0">
                <a:latin typeface="Times New Roman" panose="02020603050405020304" pitchFamily="18" charset="0"/>
                <a:cs typeface="Times New Roman" panose="02020603050405020304" pitchFamily="18" charset="0"/>
              </a:rPr>
              <a:t>;</a:t>
            </a:r>
            <a:endParaRPr lang="ru-RU" sz="2000" dirty="0" smtClean="0">
              <a:latin typeface="Times New Roman" panose="02020603050405020304" pitchFamily="18" charset="0"/>
              <a:cs typeface="Times New Roman" panose="02020603050405020304" pitchFamily="18" charset="0"/>
            </a:endParaRPr>
          </a:p>
          <a:p>
            <a:pPr>
              <a:lnSpc>
                <a:spcPct val="150000"/>
              </a:lnSpc>
            </a:pP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Об </a:t>
            </a:r>
            <a:r>
              <a:rPr lang="ru-RU" sz="2000" dirty="0">
                <a:latin typeface="Times New Roman" panose="02020603050405020304" pitchFamily="18" charset="0"/>
                <a:cs typeface="Times New Roman" panose="02020603050405020304" pitchFamily="18" charset="0"/>
              </a:rPr>
              <a:t>учредителе, учредителях образовательной </a:t>
            </a:r>
            <a:r>
              <a:rPr lang="ru-RU" sz="2000" dirty="0" smtClean="0">
                <a:latin typeface="Times New Roman" panose="02020603050405020304" pitchFamily="18" charset="0"/>
                <a:cs typeface="Times New Roman" panose="02020603050405020304" pitchFamily="18" charset="0"/>
              </a:rPr>
              <a:t>организации</a:t>
            </a:r>
            <a:r>
              <a:rPr lang="ru-RU" sz="2000" dirty="0">
                <a:latin typeface="Times New Roman" panose="02020603050405020304" pitchFamily="18" charset="0"/>
                <a:cs typeface="Times New Roman" panose="02020603050405020304" pitchFamily="18" charset="0"/>
              </a:rPr>
              <a:t>;</a:t>
            </a:r>
            <a:endParaRPr lang="ru-RU" sz="2000" dirty="0" smtClean="0">
              <a:latin typeface="Times New Roman" panose="02020603050405020304" pitchFamily="18" charset="0"/>
              <a:cs typeface="Times New Roman" panose="02020603050405020304" pitchFamily="18" charset="0"/>
            </a:endParaRPr>
          </a:p>
          <a:p>
            <a:pPr>
              <a:lnSpc>
                <a:spcPct val="150000"/>
              </a:lnSpc>
            </a:pP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О </a:t>
            </a:r>
            <a:r>
              <a:rPr lang="ru-RU" sz="2000" dirty="0">
                <a:latin typeface="Times New Roman" panose="02020603050405020304" pitchFamily="18" charset="0"/>
                <a:cs typeface="Times New Roman" panose="02020603050405020304" pitchFamily="18" charset="0"/>
              </a:rPr>
              <a:t>месте нахождения образовательной организации и ее филиалов (при наличии</a:t>
            </a:r>
            <a:r>
              <a:rPr lang="ru-RU" sz="2000" dirty="0" smtClean="0">
                <a:latin typeface="Times New Roman" panose="02020603050405020304" pitchFamily="18" charset="0"/>
                <a:cs typeface="Times New Roman" panose="02020603050405020304" pitchFamily="18" charset="0"/>
              </a:rPr>
              <a:t>);</a:t>
            </a:r>
          </a:p>
          <a:p>
            <a:pPr>
              <a:lnSpc>
                <a:spcPct val="150000"/>
              </a:lnSpc>
            </a:pPr>
            <a:r>
              <a:rPr lang="ru-RU" sz="2000" dirty="0" smtClean="0">
                <a:latin typeface="Times New Roman" panose="02020603050405020304" pitchFamily="18" charset="0"/>
                <a:cs typeface="Times New Roman" panose="02020603050405020304" pitchFamily="18" charset="0"/>
              </a:rPr>
              <a:t>•  О режиме</a:t>
            </a:r>
            <a:r>
              <a:rPr lang="ru-RU" sz="2000" dirty="0">
                <a:latin typeface="Times New Roman" panose="02020603050405020304" pitchFamily="18" charset="0"/>
                <a:cs typeface="Times New Roman" panose="02020603050405020304" pitchFamily="18" charset="0"/>
              </a:rPr>
              <a:t>, графике работы, контактных телефонах и об адресах электронной почты.</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30989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954107"/>
          </a:xfrm>
          <a:prstGeom prst="rect">
            <a:avLst/>
          </a:prstGeom>
        </p:spPr>
        <p:txBody>
          <a:bodyPr wrap="square">
            <a:spAutoFit/>
          </a:bodyPr>
          <a:lstStyle/>
          <a:p>
            <a:pPr lvl="0" algn="ctr"/>
            <a:r>
              <a:rPr lang="ru-RU" sz="2800" b="1" dirty="0" smtClean="0">
                <a:solidFill>
                  <a:srgbClr val="FF0000"/>
                </a:solidFill>
                <a:latin typeface="Times New Roman" panose="02020603050405020304" pitchFamily="18" charset="0"/>
                <a:cs typeface="Times New Roman" panose="02020603050405020304" pitchFamily="18" charset="0"/>
              </a:rPr>
              <a:t>Подраздел «</a:t>
            </a:r>
            <a:r>
              <a:rPr lang="ru-RU" sz="2800" b="1" dirty="0">
                <a:solidFill>
                  <a:srgbClr val="FF0000"/>
                </a:solidFill>
                <a:latin typeface="Times New Roman" panose="02020603050405020304" pitchFamily="18" charset="0"/>
                <a:cs typeface="Times New Roman" panose="02020603050405020304" pitchFamily="18" charset="0"/>
              </a:rPr>
              <a:t>Структура и органы управления образовательной организацией</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5170646"/>
          </a:xfrm>
          <a:prstGeom prst="rect">
            <a:avLst/>
          </a:prstGeom>
        </p:spPr>
        <p:txBody>
          <a:bodyPr wrap="square">
            <a:spAutoFit/>
          </a:bodyPr>
          <a:lstStyle/>
          <a:p>
            <a:pPr>
              <a:lnSpc>
                <a:spcPct val="150000"/>
              </a:lnSpc>
            </a:pPr>
            <a:r>
              <a:rPr lang="ru-RU" sz="2000" b="1" dirty="0">
                <a:latin typeface="Times New Roman" panose="02020603050405020304" pitchFamily="18" charset="0"/>
                <a:cs typeface="Times New Roman" panose="02020603050405020304" pitchFamily="18" charset="0"/>
              </a:rPr>
              <a:t>Главная 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nSpc>
                <a:spcPct val="150000"/>
              </a:lnSpc>
            </a:pPr>
            <a:r>
              <a:rPr lang="ru-RU" sz="2000" dirty="0" smtClean="0">
                <a:latin typeface="Times New Roman" panose="02020603050405020304" pitchFamily="18" charset="0"/>
                <a:cs typeface="Times New Roman" panose="02020603050405020304" pitchFamily="18" charset="0"/>
              </a:rPr>
              <a:t>• О </a:t>
            </a:r>
            <a:r>
              <a:rPr lang="ru-RU" sz="2000" dirty="0">
                <a:latin typeface="Times New Roman" panose="02020603050405020304" pitchFamily="18" charset="0"/>
                <a:cs typeface="Times New Roman" panose="02020603050405020304" pitchFamily="18" charset="0"/>
              </a:rPr>
              <a:t>структуре и об органах управления образовательной организации, в том числе о наименовании структурных подразделений (органов управления</a:t>
            </a:r>
            <a:r>
              <a:rPr lang="ru-RU" sz="2000" dirty="0" smtClean="0">
                <a:latin typeface="Times New Roman" panose="02020603050405020304" pitchFamily="18" charset="0"/>
                <a:cs typeface="Times New Roman" panose="02020603050405020304" pitchFamily="18" charset="0"/>
              </a:rPr>
              <a:t>);</a:t>
            </a:r>
          </a:p>
          <a:p>
            <a:pPr>
              <a:lnSpc>
                <a:spcPct val="150000"/>
              </a:lnSpc>
            </a:pPr>
            <a:r>
              <a:rPr lang="ru-RU" sz="2000" dirty="0" smtClean="0">
                <a:latin typeface="Times New Roman" panose="02020603050405020304" pitchFamily="18" charset="0"/>
                <a:cs typeface="Times New Roman" panose="02020603050405020304" pitchFamily="18" charset="0"/>
              </a:rPr>
              <a:t>• О руководителях </a:t>
            </a:r>
            <a:r>
              <a:rPr lang="ru-RU" sz="2000" dirty="0">
                <a:latin typeface="Times New Roman" panose="02020603050405020304" pitchFamily="18" charset="0"/>
                <a:cs typeface="Times New Roman" panose="02020603050405020304" pitchFamily="18" charset="0"/>
              </a:rPr>
              <a:t>структурных подразделений, местах нахождения структурных подразделений, адресах официальных сайтов в информационно-телекоммуникационной сети "Интернет" структурных подразделений (при наличии</a:t>
            </a:r>
            <a:r>
              <a:rPr lang="ru-RU" sz="2000" dirty="0" smtClean="0">
                <a:latin typeface="Times New Roman" panose="02020603050405020304" pitchFamily="18" charset="0"/>
                <a:cs typeface="Times New Roman" panose="02020603050405020304" pitchFamily="18" charset="0"/>
              </a:rPr>
              <a:t>); </a:t>
            </a:r>
          </a:p>
          <a:p>
            <a:pPr>
              <a:lnSpc>
                <a:spcPct val="150000"/>
              </a:lnSpc>
            </a:pP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Адресах </a:t>
            </a:r>
            <a:r>
              <a:rPr lang="ru-RU" sz="2000" dirty="0">
                <a:latin typeface="Times New Roman" panose="02020603050405020304" pitchFamily="18" charset="0"/>
                <a:cs typeface="Times New Roman" panose="02020603050405020304" pitchFamily="18" charset="0"/>
              </a:rPr>
              <a:t>электронной почты структурных подразделений (при наличии</a:t>
            </a:r>
            <a:r>
              <a:rPr lang="ru-RU" sz="2000" dirty="0" smtClean="0">
                <a:latin typeface="Times New Roman" panose="02020603050405020304" pitchFamily="18" charset="0"/>
                <a:cs typeface="Times New Roman" panose="02020603050405020304" pitchFamily="18" charset="0"/>
              </a:rPr>
              <a:t>); </a:t>
            </a:r>
          </a:p>
          <a:p>
            <a:pPr>
              <a:lnSpc>
                <a:spcPct val="150000"/>
              </a:lnSpc>
            </a:pPr>
            <a:r>
              <a:rPr lang="ru-RU" sz="2000" dirty="0" smtClean="0">
                <a:latin typeface="Times New Roman" panose="02020603050405020304" pitchFamily="18" charset="0"/>
                <a:cs typeface="Times New Roman" panose="02020603050405020304" pitchFamily="18" charset="0"/>
              </a:rPr>
              <a:t>• Сведениях </a:t>
            </a:r>
            <a:r>
              <a:rPr lang="ru-RU" sz="2000" dirty="0">
                <a:latin typeface="Times New Roman" panose="02020603050405020304" pitchFamily="18" charset="0"/>
                <a:cs typeface="Times New Roman" panose="02020603050405020304" pitchFamily="18" charset="0"/>
              </a:rPr>
              <a:t>о наличии положений о структурных подразделениях (об органах управления) с приложением копий указанных положений (при их наличии).</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42403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523220"/>
          </a:xfrm>
          <a:prstGeom prst="rect">
            <a:avLst/>
          </a:prstGeom>
        </p:spPr>
        <p:txBody>
          <a:bodyPr wrap="square">
            <a:spAutoFit/>
          </a:bodyPr>
          <a:lstStyle/>
          <a:p>
            <a:pPr lvl="0" algn="ctr"/>
            <a:r>
              <a:rPr lang="ru-RU" sz="2800" b="1" dirty="0" smtClean="0">
                <a:solidFill>
                  <a:srgbClr val="FF0000"/>
                </a:solidFill>
                <a:latin typeface="Times New Roman" panose="02020603050405020304" pitchFamily="18" charset="0"/>
                <a:cs typeface="Times New Roman" panose="02020603050405020304" pitchFamily="18" charset="0"/>
              </a:rPr>
              <a:t>Подраздел «</a:t>
            </a:r>
            <a:r>
              <a:rPr lang="ru-RU" sz="2800" b="1" dirty="0">
                <a:solidFill>
                  <a:srgbClr val="FF0000"/>
                </a:solidFill>
                <a:latin typeface="Times New Roman" panose="02020603050405020304" pitchFamily="18" charset="0"/>
                <a:cs typeface="Times New Roman" panose="02020603050405020304" pitchFamily="18" charset="0"/>
              </a:rPr>
              <a:t>Документы</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5386090"/>
          </a:xfrm>
          <a:prstGeom prst="rect">
            <a:avLst/>
          </a:prstGeom>
        </p:spPr>
        <p:txBody>
          <a:bodyPr wrap="square">
            <a:spAutoFit/>
          </a:bodyPr>
          <a:lstStyle/>
          <a:p>
            <a:pPr>
              <a:lnSpc>
                <a:spcPct val="150000"/>
              </a:lnSpc>
            </a:pPr>
            <a:r>
              <a:rPr lang="ru-RU" sz="2000" b="1" dirty="0">
                <a:latin typeface="Times New Roman" panose="02020603050405020304" pitchFamily="18" charset="0"/>
                <a:cs typeface="Times New Roman" panose="02020603050405020304" pitchFamily="18" charset="0"/>
              </a:rPr>
              <a:t>Главная 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fontAlgn="base"/>
            <a:r>
              <a:rPr lang="ru-RU" sz="1400" dirty="0" smtClean="0">
                <a:latin typeface="Times New Roman" panose="02020603050405020304" pitchFamily="18" charset="0"/>
                <a:cs typeface="Times New Roman" panose="02020603050405020304" pitchFamily="18" charset="0"/>
              </a:rPr>
              <a:t>А) Устав </a:t>
            </a:r>
            <a:r>
              <a:rPr lang="ru-RU" sz="1400" dirty="0">
                <a:latin typeface="Times New Roman" panose="02020603050405020304" pitchFamily="18" charset="0"/>
                <a:cs typeface="Times New Roman" panose="02020603050405020304" pitchFamily="18" charset="0"/>
              </a:rPr>
              <a:t>образовательной организации;</a:t>
            </a:r>
          </a:p>
          <a:p>
            <a:pPr fontAlgn="base"/>
            <a:r>
              <a:rPr lang="ru-RU" sz="1400" dirty="0">
                <a:latin typeface="Times New Roman" panose="02020603050405020304" pitchFamily="18" charset="0"/>
                <a:cs typeface="Times New Roman" panose="02020603050405020304" pitchFamily="18" charset="0"/>
              </a:rPr>
              <a:t>лицензия на осуществление образовательной деятельности (с приложениями);</a:t>
            </a:r>
          </a:p>
          <a:p>
            <a:pPr fontAlgn="base"/>
            <a:r>
              <a:rPr lang="ru-RU" sz="1400" dirty="0" smtClean="0">
                <a:latin typeface="Times New Roman" panose="02020603050405020304" pitchFamily="18" charset="0"/>
                <a:cs typeface="Times New Roman" panose="02020603050405020304" pitchFamily="18" charset="0"/>
              </a:rPr>
              <a:t>Свидетельство </a:t>
            </a:r>
            <a:r>
              <a:rPr lang="ru-RU" sz="1400" dirty="0">
                <a:latin typeface="Times New Roman" panose="02020603050405020304" pitchFamily="18" charset="0"/>
                <a:cs typeface="Times New Roman" panose="02020603050405020304" pitchFamily="18" charset="0"/>
              </a:rPr>
              <a:t>о государственной аккредитации (с приложениями);</a:t>
            </a:r>
          </a:p>
          <a:p>
            <a:pPr fontAlgn="base"/>
            <a:r>
              <a:rPr lang="ru-RU" sz="1400" dirty="0">
                <a:latin typeface="Times New Roman" panose="02020603050405020304" pitchFamily="18" charset="0"/>
                <a:cs typeface="Times New Roman" panose="02020603050405020304" pitchFamily="18" charset="0"/>
              </a:rPr>
              <a:t>план финансово-хозяйственной деятельности образовательной организации, утвержденный в установленном законодательством Российской Федерации порядке, или бюджетные сметы образовательной организации;</a:t>
            </a:r>
          </a:p>
          <a:p>
            <a:pPr fontAlgn="base"/>
            <a:r>
              <a:rPr lang="ru-RU" sz="1400" dirty="0" smtClean="0">
                <a:latin typeface="Times New Roman" panose="02020603050405020304" pitchFamily="18" charset="0"/>
                <a:cs typeface="Times New Roman" panose="02020603050405020304" pitchFamily="18" charset="0"/>
              </a:rPr>
              <a:t>Локальные </a:t>
            </a:r>
            <a:r>
              <a:rPr lang="ru-RU" sz="1400" dirty="0">
                <a:latin typeface="Times New Roman" panose="02020603050405020304" pitchFamily="18" charset="0"/>
                <a:cs typeface="Times New Roman" panose="02020603050405020304" pitchFamily="18" charset="0"/>
              </a:rPr>
              <a:t>нормативные акты, </a:t>
            </a:r>
            <a:r>
              <a:rPr lang="ru-RU" sz="1400" dirty="0" smtClean="0">
                <a:latin typeface="Times New Roman" panose="02020603050405020304" pitchFamily="18" charset="0"/>
                <a:cs typeface="Times New Roman" panose="02020603050405020304" pitchFamily="18" charset="0"/>
              </a:rPr>
              <a:t>правила </a:t>
            </a:r>
            <a:r>
              <a:rPr lang="ru-RU" sz="1400" dirty="0">
                <a:latin typeface="Times New Roman" panose="02020603050405020304" pitchFamily="18" charset="0"/>
                <a:cs typeface="Times New Roman" panose="02020603050405020304" pitchFamily="18" charset="0"/>
              </a:rPr>
              <a:t>внутреннего распорядка обучающихся, правила внутреннего трудового распорядка и коллективного договора</a:t>
            </a:r>
            <a:r>
              <a:rPr lang="ru-RU" sz="1400" dirty="0" smtClean="0">
                <a:latin typeface="Times New Roman" panose="02020603050405020304" pitchFamily="18" charset="0"/>
                <a:cs typeface="Times New Roman" panose="02020603050405020304" pitchFamily="18" charset="0"/>
              </a:rPr>
              <a:t>;</a:t>
            </a:r>
            <a:r>
              <a:rPr lang="ru-RU" sz="1400" dirty="0">
                <a:latin typeface="Times New Roman" panose="02020603050405020304" pitchFamily="18" charset="0"/>
                <a:cs typeface="Times New Roman" panose="02020603050405020304" pitchFamily="18" charset="0"/>
              </a:rPr>
              <a:t> б) отчет о результатах </a:t>
            </a:r>
            <a:r>
              <a:rPr lang="ru-RU" sz="1400" dirty="0" err="1">
                <a:latin typeface="Times New Roman" panose="02020603050405020304" pitchFamily="18" charset="0"/>
                <a:cs typeface="Times New Roman" panose="02020603050405020304" pitchFamily="18" charset="0"/>
              </a:rPr>
              <a:t>самообследования</a:t>
            </a:r>
            <a:r>
              <a:rPr lang="ru-RU" sz="1400" dirty="0">
                <a:latin typeface="Times New Roman" panose="02020603050405020304" pitchFamily="18" charset="0"/>
                <a:cs typeface="Times New Roman" panose="02020603050405020304" pitchFamily="18" charset="0"/>
              </a:rPr>
              <a:t>;</a:t>
            </a:r>
          </a:p>
          <a:p>
            <a:pPr fontAlgn="base"/>
            <a:r>
              <a:rPr lang="ru-RU" sz="1400" dirty="0">
                <a:latin typeface="Times New Roman" panose="02020603050405020304" pitchFamily="18" charset="0"/>
                <a:cs typeface="Times New Roman" panose="02020603050405020304" pitchFamily="18" charset="0"/>
              </a:rPr>
              <a:t>в) документ о порядке оказания платных образовательных услуг, в том числе образец договора об оказании платных образовательных услуг, документ об утверждении стоимости обучения по каждой образовательной программе;</a:t>
            </a:r>
          </a:p>
          <a:p>
            <a:pPr fontAlgn="base"/>
            <a:r>
              <a:rPr lang="ru-RU" sz="1400" dirty="0">
                <a:latin typeface="Times New Roman" panose="02020603050405020304" pitchFamily="18" charset="0"/>
                <a:cs typeface="Times New Roman" panose="02020603050405020304" pitchFamily="18" charset="0"/>
              </a:rPr>
              <a:t>г) документ об установлении размера платы, взимаемой с родителей (законных представителей) за присмотр и уход за детьми, осваивающими образовательные программы дошкольного образования в организациях, осуществляющих образовательную деятельность, за содержание детей в образовательной организации, реализующей образовательные программы начального общего, основного общего или среднего общего образования, если в такой образовательной организации созданы условия для проживания обучающихся в интернате, либо за осуществление присмотра и ухода за детьми в группах продленного дня в образовательной организации, реализующей образовательные программы начального общего, основного общего или среднего общего образования;</a:t>
            </a:r>
          </a:p>
          <a:p>
            <a:pPr fontAlgn="base"/>
            <a:r>
              <a:rPr lang="ru-RU" sz="1400" dirty="0">
                <a:latin typeface="Times New Roman" panose="02020603050405020304" pitchFamily="18" charset="0"/>
                <a:cs typeface="Times New Roman" panose="02020603050405020304" pitchFamily="18" charset="0"/>
              </a:rPr>
              <a:t>д) предписания органов, осуществляющих государственный контроль (надзор) в сфере образования, отчеты об исполнении таких предписаний.</a:t>
            </a:r>
          </a:p>
          <a:p>
            <a:pPr fontAlgn="base"/>
            <a:endParaRPr lang="ru-RU" sz="2000" dirty="0"/>
          </a:p>
        </p:txBody>
      </p:sp>
    </p:spTree>
    <p:extLst>
      <p:ext uri="{BB962C8B-B14F-4D97-AF65-F5344CB8AC3E}">
        <p14:creationId xmlns:p14="http://schemas.microsoft.com/office/powerpoint/2010/main" xmlns="" val="294717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523220"/>
          </a:xfrm>
          <a:prstGeom prst="rect">
            <a:avLst/>
          </a:prstGeom>
        </p:spPr>
        <p:txBody>
          <a:bodyPr wrap="square">
            <a:spAutoFit/>
          </a:bodyPr>
          <a:lstStyle/>
          <a:p>
            <a:pPr lvl="0" algn="ctr"/>
            <a:r>
              <a:rPr lang="ru-RU" sz="2800" b="1" dirty="0" smtClean="0">
                <a:solidFill>
                  <a:srgbClr val="FF0000"/>
                </a:solidFill>
                <a:latin typeface="Times New Roman" panose="02020603050405020304" pitchFamily="18" charset="0"/>
                <a:cs typeface="Times New Roman" panose="02020603050405020304" pitchFamily="18" charset="0"/>
              </a:rPr>
              <a:t>Подраздел «</a:t>
            </a:r>
            <a:r>
              <a:rPr lang="ru-RU" sz="2800" b="1" dirty="0">
                <a:solidFill>
                  <a:srgbClr val="FF0000"/>
                </a:solidFill>
                <a:latin typeface="Times New Roman" panose="02020603050405020304" pitchFamily="18" charset="0"/>
                <a:cs typeface="Times New Roman" panose="02020603050405020304" pitchFamily="18" charset="0"/>
              </a:rPr>
              <a:t>Образование</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4985980"/>
          </a:xfrm>
          <a:prstGeom prst="rect">
            <a:avLst/>
          </a:prstGeom>
        </p:spPr>
        <p:txBody>
          <a:bodyPr wrap="square">
            <a:spAutoFit/>
          </a:bodyPr>
          <a:lstStyle/>
          <a:p>
            <a:pPr>
              <a:lnSpc>
                <a:spcPct val="150000"/>
              </a:lnSpc>
            </a:pPr>
            <a:r>
              <a:rPr lang="ru-RU" sz="2000" b="1" dirty="0">
                <a:latin typeface="Times New Roman" panose="02020603050405020304" pitchFamily="18" charset="0"/>
                <a:cs typeface="Times New Roman" panose="02020603050405020304" pitchFamily="18" charset="0"/>
              </a:rPr>
              <a:t>Главная 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gn="just" fontAlgn="base"/>
            <a:r>
              <a:rPr lang="ru-RU" dirty="0">
                <a:latin typeface="Times New Roman" panose="02020603050405020304" pitchFamily="18" charset="0"/>
                <a:cs typeface="Times New Roman" panose="02020603050405020304" pitchFamily="18" charset="0"/>
              </a:rPr>
              <a:t>о реализуемых уровнях образования, о формах обучения, нормативных сроках обучения, сроке действия государственной аккредитации образовательной программы (при наличии государственной аккредитации), об описании образовательной программы с приложением ее копии, об учебном плане с приложением его копии, об аннотации к рабочим программам дисциплин (по каждой дисциплине в составе образовательной программы) с приложением их копий (при наличии), о календарном учебном графике с приложением его копии, о методических и об иных документах, разработанных образовательной организацией для обеспечения образовательного процесса, о реализуемых образовательных программах с указанием учебных предметов, курсов, дисциплин (модулей), практики, предусмотренных соответствующей образовательной программой, о численности обучающихся по реализуемым образовательным программам за счет бюджетных ассигнований федерального бюджета, бюджетов субъектов Российской Федерации, местных бюджетов и по договорам об образовании за счет средств физических и (или) юридических лиц, о языках, на которых осуществляется образование (обучение)</a:t>
            </a:r>
          </a:p>
        </p:txBody>
      </p:sp>
    </p:spTree>
    <p:extLst>
      <p:ext uri="{BB962C8B-B14F-4D97-AF65-F5344CB8AC3E}">
        <p14:creationId xmlns:p14="http://schemas.microsoft.com/office/powerpoint/2010/main" xmlns="" val="108553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523220"/>
          </a:xfrm>
          <a:prstGeom prst="rect">
            <a:avLst/>
          </a:prstGeom>
        </p:spPr>
        <p:txBody>
          <a:bodyPr wrap="square">
            <a:spAutoFit/>
          </a:bodyPr>
          <a:lstStyle/>
          <a:p>
            <a:pPr lvl="0" algn="ctr"/>
            <a:r>
              <a:rPr lang="ru-RU" sz="2800" b="1" dirty="0" smtClean="0">
                <a:solidFill>
                  <a:srgbClr val="FF0000"/>
                </a:solidFill>
                <a:latin typeface="Times New Roman" panose="02020603050405020304" pitchFamily="18" charset="0"/>
                <a:cs typeface="Times New Roman" panose="02020603050405020304" pitchFamily="18" charset="0"/>
              </a:rPr>
              <a:t>Подраздел «</a:t>
            </a:r>
            <a:r>
              <a:rPr lang="ru-RU" sz="2800" b="1" dirty="0">
                <a:solidFill>
                  <a:srgbClr val="FF0000"/>
                </a:solidFill>
                <a:latin typeface="Times New Roman" panose="02020603050405020304" pitchFamily="18" charset="0"/>
                <a:cs typeface="Times New Roman" panose="02020603050405020304" pitchFamily="18" charset="0"/>
              </a:rPr>
              <a:t>Образовательные стандарты</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2708434"/>
          </a:xfrm>
          <a:prstGeom prst="rect">
            <a:avLst/>
          </a:prstGeom>
        </p:spPr>
        <p:txBody>
          <a:bodyPr wrap="square">
            <a:spAutoFit/>
          </a:bodyPr>
          <a:lstStyle/>
          <a:p>
            <a:pPr>
              <a:lnSpc>
                <a:spcPct val="150000"/>
              </a:lnSpc>
            </a:pPr>
            <a:r>
              <a:rPr lang="ru-RU" sz="2000" b="1" dirty="0">
                <a:latin typeface="Times New Roman" panose="02020603050405020304" pitchFamily="18" charset="0"/>
                <a:cs typeface="Times New Roman" panose="02020603050405020304" pitchFamily="18" charset="0"/>
              </a:rPr>
              <a:t>Главная 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gn="just" fontAlgn="base"/>
            <a:r>
              <a:rPr lang="ru-RU" sz="2000" dirty="0">
                <a:latin typeface="Times New Roman" panose="02020603050405020304" pitchFamily="18" charset="0"/>
                <a:cs typeface="Times New Roman" panose="02020603050405020304" pitchFamily="18" charset="0"/>
              </a:rPr>
              <a:t>о федеральных государственных образовательных стандартах и об образовательных стандартах. Информация должна быть представлена с приложением их копий (при наличии). Допускается вместо копий федеральных государственных образовательных стандартов и образовательных стандартов размещать в подразделе гиперссылки на соответствующие документы на сайте Министерства образования и науки Российской Федерации</a:t>
            </a:r>
          </a:p>
        </p:txBody>
      </p:sp>
    </p:spTree>
    <p:extLst>
      <p:ext uri="{BB962C8B-B14F-4D97-AF65-F5344CB8AC3E}">
        <p14:creationId xmlns:p14="http://schemas.microsoft.com/office/powerpoint/2010/main" xmlns="" val="5492372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954107"/>
          </a:xfrm>
          <a:prstGeom prst="rect">
            <a:avLst/>
          </a:prstGeom>
        </p:spPr>
        <p:txBody>
          <a:bodyPr wrap="square">
            <a:spAutoFit/>
          </a:bodyPr>
          <a:lstStyle/>
          <a:p>
            <a:pPr lvl="0" algn="ctr"/>
            <a:r>
              <a:rPr lang="ru-RU" sz="2800" b="1" dirty="0" smtClean="0">
                <a:solidFill>
                  <a:srgbClr val="FF0000"/>
                </a:solidFill>
                <a:latin typeface="Times New Roman" panose="02020603050405020304" pitchFamily="18" charset="0"/>
                <a:cs typeface="Times New Roman" panose="02020603050405020304" pitchFamily="18" charset="0"/>
              </a:rPr>
              <a:t>Подраздел «</a:t>
            </a:r>
            <a:r>
              <a:rPr lang="ru-RU" sz="2800" b="1" dirty="0">
                <a:solidFill>
                  <a:srgbClr val="FF0000"/>
                </a:solidFill>
                <a:latin typeface="Times New Roman" panose="02020603050405020304" pitchFamily="18" charset="0"/>
                <a:cs typeface="Times New Roman" panose="02020603050405020304" pitchFamily="18" charset="0"/>
              </a:rPr>
              <a:t>Руководство. Педагогический (научно-педагогический) состав</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4555093"/>
          </a:xfrm>
          <a:prstGeom prst="rect">
            <a:avLst/>
          </a:prstGeom>
        </p:spPr>
        <p:txBody>
          <a:bodyPr wrap="square">
            <a:spAutoFit/>
          </a:bodyPr>
          <a:lstStyle/>
          <a:p>
            <a:pPr>
              <a:lnSpc>
                <a:spcPct val="150000"/>
              </a:lnSpc>
            </a:pPr>
            <a:r>
              <a:rPr lang="ru-RU" sz="2000" b="1" dirty="0">
                <a:latin typeface="Times New Roman" panose="02020603050405020304" pitchFamily="18" charset="0"/>
                <a:cs typeface="Times New Roman" panose="02020603050405020304" pitchFamily="18" charset="0"/>
              </a:rPr>
              <a:t>Главная 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gn="just" fontAlgn="base"/>
            <a:r>
              <a:rPr lang="ru-RU" sz="2000" dirty="0">
                <a:latin typeface="Times New Roman" panose="02020603050405020304" pitchFamily="18" charset="0"/>
                <a:cs typeface="Times New Roman" panose="02020603050405020304" pitchFamily="18" charset="0"/>
              </a:rPr>
              <a:t>а) о руководителе образовательной организации, его заместителях, руководителях филиалов образовательной организации (при их наличии), в том числе фамилию, имя, отчество (при наличии) руководителя, его заместителей, должность руководителя, его заместителей, контактные телефоны, адреса электронной почты.</a:t>
            </a:r>
          </a:p>
          <a:p>
            <a:pPr algn="just" fontAlgn="base"/>
            <a:r>
              <a:rPr lang="ru-RU" sz="2000" dirty="0">
                <a:latin typeface="Times New Roman" panose="02020603050405020304" pitchFamily="18" charset="0"/>
                <a:cs typeface="Times New Roman" panose="02020603050405020304" pitchFamily="18" charset="0"/>
              </a:rPr>
              <a:t>б) о персональном составе педагогических работников с указанием уровня образования, квалификации и опыта работы, в том числе фамилию, имя, отчество (при наличии) работника, занимаемую должность (должности), преподаваемые дисциплины, ученую степень (при наличии), ученое звание (при наличии), наименование направления подготовки и (или) специальности, данные о повышении квалификации и (или) профессиональной переподготовке (при наличии), общий стаж работы, стаж работы по специальности.</a:t>
            </a:r>
          </a:p>
        </p:txBody>
      </p:sp>
    </p:spTree>
    <p:extLst>
      <p:ext uri="{BB962C8B-B14F-4D97-AF65-F5344CB8AC3E}">
        <p14:creationId xmlns:p14="http://schemas.microsoft.com/office/powerpoint/2010/main" xmlns="" val="34257328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830997"/>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Подраздел «</a:t>
            </a:r>
            <a:r>
              <a:rPr lang="ru-RU" sz="2400" b="1" dirty="0">
                <a:solidFill>
                  <a:srgbClr val="FF0000"/>
                </a:solidFill>
                <a:latin typeface="Times New Roman" panose="02020603050405020304" pitchFamily="18" charset="0"/>
                <a:cs typeface="Times New Roman" panose="02020603050405020304" pitchFamily="18" charset="0"/>
              </a:rPr>
              <a:t>Материально-техническое обеспечение и оснащенность образовательного процесса</a:t>
            </a:r>
            <a:r>
              <a:rPr lang="ru-RU" sz="2400" b="1" dirty="0" smtClean="0">
                <a:solidFill>
                  <a:srgbClr val="FF0000"/>
                </a:solidFill>
                <a:latin typeface="Times New Roman" panose="02020603050405020304" pitchFamily="18" charset="0"/>
                <a:cs typeface="Times New Roman" panose="02020603050405020304" pitchFamily="18" charset="0"/>
              </a:rPr>
              <a:t>»</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3477875"/>
          </a:xfrm>
          <a:prstGeom prst="rect">
            <a:avLst/>
          </a:prstGeom>
        </p:spPr>
        <p:txBody>
          <a:bodyPr wrap="square">
            <a:spAutoFit/>
          </a:bodyPr>
          <a:lstStyle/>
          <a:p>
            <a:pPr>
              <a:lnSpc>
                <a:spcPct val="150000"/>
              </a:lnSpc>
            </a:pPr>
            <a:endParaRPr lang="ru-RU" sz="2000" b="1" dirty="0">
              <a:latin typeface="Times New Roman" panose="02020603050405020304" pitchFamily="18" charset="0"/>
              <a:cs typeface="Times New Roman" panose="02020603050405020304" pitchFamily="18" charset="0"/>
            </a:endParaRPr>
          </a:p>
          <a:p>
            <a:pPr>
              <a:lnSpc>
                <a:spcPct val="150000"/>
              </a:lnSpc>
            </a:pPr>
            <a:r>
              <a:rPr lang="ru-RU" sz="2000" b="1" dirty="0" smtClean="0">
                <a:latin typeface="Times New Roman" panose="02020603050405020304" pitchFamily="18" charset="0"/>
                <a:cs typeface="Times New Roman" panose="02020603050405020304" pitchFamily="18" charset="0"/>
              </a:rPr>
              <a:t>Главная </a:t>
            </a:r>
            <a:r>
              <a:rPr lang="ru-RU" sz="2000" b="1" dirty="0">
                <a:latin typeface="Times New Roman" panose="02020603050405020304" pitchFamily="18" charset="0"/>
                <a:cs typeface="Times New Roman" panose="02020603050405020304" pitchFamily="18" charset="0"/>
              </a:rPr>
              <a:t>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gn="just" fontAlgn="base"/>
            <a:r>
              <a:rPr lang="ru-RU" sz="2000" dirty="0">
                <a:latin typeface="Times New Roman" panose="02020603050405020304" pitchFamily="18" charset="0"/>
                <a:cs typeface="Times New Roman" panose="02020603050405020304" pitchFamily="18" charset="0"/>
              </a:rPr>
              <a:t>о материально-техническом обеспечении образовательной деятельности, в том числе сведения о наличии оборудованных учебных кабинетов, объектов для проведения практических занятий, библиотек, объектов спорта, средств обучения и воспитания, об условиях питания и охраны здоровья обучающихся, о доступе к информационным системам и информационно-телекоммуникационным сетям, об электронных образовательных ресурсах, к которым обеспечивается доступ обучающихся.</a:t>
            </a:r>
          </a:p>
        </p:txBody>
      </p:sp>
    </p:spTree>
    <p:extLst>
      <p:ext uri="{BB962C8B-B14F-4D97-AF65-F5344CB8AC3E}">
        <p14:creationId xmlns:p14="http://schemas.microsoft.com/office/powerpoint/2010/main" xmlns="" val="3705792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830997"/>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Подраздел «</a:t>
            </a:r>
            <a:r>
              <a:rPr lang="ru-RU" sz="2400" b="1" dirty="0">
                <a:solidFill>
                  <a:srgbClr val="FF0000"/>
                </a:solidFill>
                <a:latin typeface="Times New Roman" panose="02020603050405020304" pitchFamily="18" charset="0"/>
                <a:cs typeface="Times New Roman" panose="02020603050405020304" pitchFamily="18" charset="0"/>
              </a:rPr>
              <a:t>Стипендии и иные виды материальной поддержки</a:t>
            </a:r>
            <a:r>
              <a:rPr lang="ru-RU" sz="2400" b="1" dirty="0" smtClean="0">
                <a:solidFill>
                  <a:srgbClr val="FF0000"/>
                </a:solidFill>
                <a:latin typeface="Times New Roman" panose="02020603050405020304" pitchFamily="18" charset="0"/>
                <a:cs typeface="Times New Roman" panose="02020603050405020304" pitchFamily="18" charset="0"/>
              </a:rPr>
              <a:t>»</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2092881"/>
          </a:xfrm>
          <a:prstGeom prst="rect">
            <a:avLst/>
          </a:prstGeom>
        </p:spPr>
        <p:txBody>
          <a:bodyPr wrap="square">
            <a:spAutoFit/>
          </a:bodyPr>
          <a:lstStyle/>
          <a:p>
            <a:pPr>
              <a:lnSpc>
                <a:spcPct val="150000"/>
              </a:lnSpc>
            </a:pPr>
            <a:r>
              <a:rPr lang="ru-RU" sz="2000" b="1" dirty="0" smtClean="0">
                <a:latin typeface="Times New Roman" panose="02020603050405020304" pitchFamily="18" charset="0"/>
                <a:cs typeface="Times New Roman" panose="02020603050405020304" pitchFamily="18" charset="0"/>
              </a:rPr>
              <a:t>Главная </a:t>
            </a:r>
            <a:r>
              <a:rPr lang="ru-RU" sz="2000" b="1" dirty="0">
                <a:latin typeface="Times New Roman" panose="02020603050405020304" pitchFamily="18" charset="0"/>
                <a:cs typeface="Times New Roman" panose="02020603050405020304" pitchFamily="18" charset="0"/>
              </a:rPr>
              <a:t>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gn="just" fontAlgn="base"/>
            <a:r>
              <a:rPr lang="ru-RU" sz="2000" dirty="0" smtClean="0">
                <a:latin typeface="Times New Roman" panose="02020603050405020304" pitchFamily="18" charset="0"/>
                <a:cs typeface="Times New Roman" panose="02020603050405020304" pitchFamily="18" charset="0"/>
              </a:rPr>
              <a:t>•   О </a:t>
            </a:r>
            <a:r>
              <a:rPr lang="ru-RU" sz="2000" dirty="0">
                <a:latin typeface="Times New Roman" panose="02020603050405020304" pitchFamily="18" charset="0"/>
                <a:cs typeface="Times New Roman" panose="02020603050405020304" pitchFamily="18" charset="0"/>
              </a:rPr>
              <a:t>наличии и условиях предоставления </a:t>
            </a:r>
            <a:r>
              <a:rPr lang="ru-RU" sz="2000" dirty="0" smtClean="0">
                <a:latin typeface="Times New Roman" panose="02020603050405020304" pitchFamily="18" charset="0"/>
                <a:cs typeface="Times New Roman" panose="02020603050405020304" pitchFamily="18" charset="0"/>
              </a:rPr>
              <a:t>стипендий; </a:t>
            </a:r>
          </a:p>
          <a:p>
            <a:pPr algn="just" fontAlgn="base"/>
            <a:r>
              <a:rPr lang="ru-RU" sz="2000" dirty="0" smtClean="0">
                <a:latin typeface="Times New Roman" panose="02020603050405020304" pitchFamily="18" charset="0"/>
                <a:cs typeface="Times New Roman" panose="02020603050405020304" pitchFamily="18" charset="0"/>
              </a:rPr>
              <a:t>•  О </a:t>
            </a:r>
            <a:r>
              <a:rPr lang="ru-RU" sz="2000" dirty="0">
                <a:latin typeface="Times New Roman" panose="02020603050405020304" pitchFamily="18" charset="0"/>
                <a:cs typeface="Times New Roman" panose="02020603050405020304" pitchFamily="18" charset="0"/>
              </a:rPr>
              <a:t>наличии общежития, интерната, количестве жилых помещений в общежитии, интернате для иногородних обучающихся, формировании платы за проживание в общежитии и иных видов материальной поддержки обучающихся, о трудоустройстве выпускников.</a:t>
            </a:r>
          </a:p>
        </p:txBody>
      </p:sp>
    </p:spTree>
    <p:extLst>
      <p:ext uri="{BB962C8B-B14F-4D97-AF65-F5344CB8AC3E}">
        <p14:creationId xmlns:p14="http://schemas.microsoft.com/office/powerpoint/2010/main" xmlns="" val="2407570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461665"/>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Подраздел «</a:t>
            </a:r>
            <a:r>
              <a:rPr lang="ru-RU" sz="2400" b="1" dirty="0">
                <a:solidFill>
                  <a:srgbClr val="FF0000"/>
                </a:solidFill>
                <a:latin typeface="Times New Roman" panose="02020603050405020304" pitchFamily="18" charset="0"/>
                <a:cs typeface="Times New Roman" panose="02020603050405020304" pitchFamily="18" charset="0"/>
              </a:rPr>
              <a:t>Платные образовательные услуги</a:t>
            </a:r>
            <a:r>
              <a:rPr lang="ru-RU" sz="2400" b="1" dirty="0" smtClean="0">
                <a:solidFill>
                  <a:srgbClr val="FF0000"/>
                </a:solidFill>
                <a:latin typeface="Times New Roman" panose="02020603050405020304" pitchFamily="18" charset="0"/>
                <a:cs typeface="Times New Roman" panose="02020603050405020304" pitchFamily="18" charset="0"/>
              </a:rPr>
              <a:t>»</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707886"/>
          </a:xfrm>
          <a:prstGeom prst="rect">
            <a:avLst/>
          </a:prstGeom>
        </p:spPr>
        <p:txBody>
          <a:bodyPr wrap="square">
            <a:spAutoFit/>
          </a:bodyPr>
          <a:lstStyle/>
          <a:p>
            <a:pPr algn="just" fontAlgn="base"/>
            <a:r>
              <a:rPr lang="ru-RU" sz="2000" dirty="0" smtClean="0">
                <a:latin typeface="Times New Roman" panose="02020603050405020304" pitchFamily="18" charset="0"/>
                <a:cs typeface="Times New Roman" panose="02020603050405020304" pitchFamily="18" charset="0"/>
              </a:rPr>
              <a:t>Подраздел </a:t>
            </a:r>
            <a:r>
              <a:rPr lang="ru-RU" sz="2000" dirty="0">
                <a:latin typeface="Times New Roman" panose="02020603050405020304" pitchFamily="18" charset="0"/>
                <a:cs typeface="Times New Roman" panose="02020603050405020304" pitchFamily="18" charset="0"/>
              </a:rPr>
              <a:t>должен содержать информацию о порядке оказания платных образовательных услуг.</a:t>
            </a:r>
          </a:p>
        </p:txBody>
      </p:sp>
    </p:spTree>
    <p:extLst>
      <p:ext uri="{BB962C8B-B14F-4D97-AF65-F5344CB8AC3E}">
        <p14:creationId xmlns:p14="http://schemas.microsoft.com/office/powerpoint/2010/main" xmlns="" val="843054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461665"/>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Подраздел «</a:t>
            </a:r>
            <a:r>
              <a:rPr lang="ru-RU" sz="2400" b="1" dirty="0">
                <a:solidFill>
                  <a:srgbClr val="FF0000"/>
                </a:solidFill>
                <a:latin typeface="Times New Roman" panose="02020603050405020304" pitchFamily="18" charset="0"/>
                <a:cs typeface="Times New Roman" panose="02020603050405020304" pitchFamily="18" charset="0"/>
              </a:rPr>
              <a:t>Финансово-хозяйственная деятельность</a:t>
            </a:r>
            <a:r>
              <a:rPr lang="ru-RU" sz="2400" b="1" dirty="0" smtClean="0">
                <a:solidFill>
                  <a:srgbClr val="FF0000"/>
                </a:solidFill>
                <a:latin typeface="Times New Roman" panose="02020603050405020304" pitchFamily="18" charset="0"/>
                <a:cs typeface="Times New Roman" panose="02020603050405020304" pitchFamily="18" charset="0"/>
              </a:rPr>
              <a:t>»</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2400657"/>
          </a:xfrm>
          <a:prstGeom prst="rect">
            <a:avLst/>
          </a:prstGeom>
        </p:spPr>
        <p:txBody>
          <a:bodyPr wrap="square">
            <a:spAutoFit/>
          </a:bodyPr>
          <a:lstStyle/>
          <a:p>
            <a:pPr>
              <a:lnSpc>
                <a:spcPct val="150000"/>
              </a:lnSpc>
            </a:pPr>
            <a:r>
              <a:rPr lang="ru-RU" sz="2000" b="1" dirty="0" smtClean="0">
                <a:latin typeface="Times New Roman" panose="02020603050405020304" pitchFamily="18" charset="0"/>
                <a:cs typeface="Times New Roman" panose="02020603050405020304" pitchFamily="18" charset="0"/>
              </a:rPr>
              <a:t>Главная </a:t>
            </a:r>
            <a:r>
              <a:rPr lang="ru-RU" sz="2000" b="1" dirty="0">
                <a:latin typeface="Times New Roman" panose="02020603050405020304" pitchFamily="18" charset="0"/>
                <a:cs typeface="Times New Roman" panose="02020603050405020304" pitchFamily="18" charset="0"/>
              </a:rPr>
              <a:t>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gn="just" fontAlgn="base"/>
            <a:r>
              <a:rPr lang="ru-RU" sz="2000" dirty="0">
                <a:latin typeface="Times New Roman" panose="02020603050405020304" pitchFamily="18" charset="0"/>
                <a:cs typeface="Times New Roman" panose="02020603050405020304" pitchFamily="18" charset="0"/>
              </a:rPr>
              <a:t>об объеме образовательной деятельности, финансовое обеспечение которой осуществляется за счет бюджетных ассигнований федерального бюджета, бюджетов субъектов Российской Федерации, местных бюджетов, по договорам об образовании за счет средств физических и (или) юридических лиц, о поступлении финансовых и материальных средств и об их расходовании по итогам финансового года</a:t>
            </a:r>
          </a:p>
        </p:txBody>
      </p:sp>
    </p:spTree>
    <p:extLst>
      <p:ext uri="{BB962C8B-B14F-4D97-AF65-F5344CB8AC3E}">
        <p14:creationId xmlns:p14="http://schemas.microsoft.com/office/powerpoint/2010/main" xmlns="" val="3848955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461665"/>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Подраздел «</a:t>
            </a:r>
            <a:r>
              <a:rPr lang="ru-RU" sz="2400" b="1" dirty="0">
                <a:solidFill>
                  <a:srgbClr val="FF0000"/>
                </a:solidFill>
                <a:latin typeface="Times New Roman" panose="02020603050405020304" pitchFamily="18" charset="0"/>
                <a:cs typeface="Times New Roman" panose="02020603050405020304" pitchFamily="18" charset="0"/>
              </a:rPr>
              <a:t>Вакантные места для приема (перевода</a:t>
            </a:r>
            <a:r>
              <a:rPr lang="ru-RU" sz="2400" dirty="0">
                <a:solidFill>
                  <a:srgbClr val="FF0000"/>
                </a:solidFill>
              </a:rPr>
              <a:t>)</a:t>
            </a:r>
            <a:r>
              <a:rPr lang="ru-RU" sz="2400" b="1" dirty="0" smtClean="0">
                <a:solidFill>
                  <a:srgbClr val="FF0000"/>
                </a:solidFill>
                <a:latin typeface="Times New Roman" panose="02020603050405020304" pitchFamily="18" charset="0"/>
                <a:cs typeface="Times New Roman" panose="02020603050405020304" pitchFamily="18" charset="0"/>
              </a:rPr>
              <a:t>»</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sp>
        <p:nvSpPr>
          <p:cNvPr id="2" name="Прямоугольник 1"/>
          <p:cNvSpPr/>
          <p:nvPr/>
        </p:nvSpPr>
        <p:spPr>
          <a:xfrm>
            <a:off x="285720" y="1124744"/>
            <a:ext cx="8429685" cy="2400657"/>
          </a:xfrm>
          <a:prstGeom prst="rect">
            <a:avLst/>
          </a:prstGeom>
        </p:spPr>
        <p:txBody>
          <a:bodyPr wrap="square">
            <a:spAutoFit/>
          </a:bodyPr>
          <a:lstStyle/>
          <a:p>
            <a:pPr>
              <a:lnSpc>
                <a:spcPct val="150000"/>
              </a:lnSpc>
            </a:pPr>
            <a:r>
              <a:rPr lang="ru-RU" sz="2000" b="1" dirty="0" smtClean="0">
                <a:latin typeface="Times New Roman" panose="02020603050405020304" pitchFamily="18" charset="0"/>
                <a:cs typeface="Times New Roman" panose="02020603050405020304" pitchFamily="18" charset="0"/>
              </a:rPr>
              <a:t>Главная </a:t>
            </a:r>
            <a:r>
              <a:rPr lang="ru-RU" sz="2000" b="1" dirty="0">
                <a:latin typeface="Times New Roman" panose="02020603050405020304" pitchFamily="18" charset="0"/>
                <a:cs typeface="Times New Roman" panose="02020603050405020304" pitchFamily="18" charset="0"/>
              </a:rPr>
              <a:t>страница подраздела должна содержать </a:t>
            </a:r>
            <a:r>
              <a:rPr lang="ru-RU" sz="2000" b="1" dirty="0" smtClean="0">
                <a:latin typeface="Times New Roman" panose="02020603050405020304" pitchFamily="18" charset="0"/>
                <a:cs typeface="Times New Roman" panose="02020603050405020304" pitchFamily="18" charset="0"/>
              </a:rPr>
              <a:t>информацию:</a:t>
            </a:r>
          </a:p>
          <a:p>
            <a:pPr algn="just" fontAlgn="base"/>
            <a:r>
              <a:rPr lang="ru-RU" sz="2000" dirty="0">
                <a:latin typeface="Times New Roman" panose="02020603050405020304" pitchFamily="18" charset="0"/>
                <a:cs typeface="Times New Roman" panose="02020603050405020304" pitchFamily="18" charset="0"/>
              </a:rPr>
              <a:t>о количестве вакантных мест для приема (перевода) по каждой образовательной программе, профессии, специальности, направлению подготовки (на места, финансируемые за счет бюджетных ассигнований федерального бюджета, бюджетов субъектов Российской Федерации, местных бюджетов, по договорам об образовании за счет средств физических и (или) юридических лиц).</a:t>
            </a:r>
          </a:p>
        </p:txBody>
      </p:sp>
    </p:spTree>
    <p:extLst>
      <p:ext uri="{BB962C8B-B14F-4D97-AF65-F5344CB8AC3E}">
        <p14:creationId xmlns:p14="http://schemas.microsoft.com/office/powerpoint/2010/main" xmlns="" val="40726544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461665"/>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Редактирование официального сайта</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7504" y="604517"/>
            <a:ext cx="8927251" cy="5368013"/>
          </a:xfrm>
          <a:prstGeom prst="rect">
            <a:avLst/>
          </a:prstGeom>
        </p:spPr>
      </p:pic>
    </p:spTree>
    <p:extLst>
      <p:ext uri="{BB962C8B-B14F-4D97-AF65-F5344CB8AC3E}">
        <p14:creationId xmlns:p14="http://schemas.microsoft.com/office/powerpoint/2010/main" xmlns="" val="25339453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461665"/>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Редактирование официального сайта</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28596" y="709232"/>
            <a:ext cx="8286807" cy="5439535"/>
          </a:xfrm>
          <a:prstGeom prst="rect">
            <a:avLst/>
          </a:prstGeom>
        </p:spPr>
      </p:pic>
    </p:spTree>
    <p:extLst>
      <p:ext uri="{BB962C8B-B14F-4D97-AF65-F5344CB8AC3E}">
        <p14:creationId xmlns:p14="http://schemas.microsoft.com/office/powerpoint/2010/main" xmlns="" val="15513408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428596" y="142852"/>
            <a:ext cx="8286808" cy="461665"/>
          </a:xfrm>
          <a:prstGeom prst="rect">
            <a:avLst/>
          </a:prstGeom>
        </p:spPr>
        <p:txBody>
          <a:bodyPr wrap="square">
            <a:spAutoFit/>
          </a:bodyPr>
          <a:lstStyle/>
          <a:p>
            <a:pPr lvl="0" algn="ctr"/>
            <a:r>
              <a:rPr lang="ru-RU" sz="2400" b="1" dirty="0" smtClean="0">
                <a:solidFill>
                  <a:srgbClr val="FF0000"/>
                </a:solidFill>
                <a:latin typeface="Times New Roman" panose="02020603050405020304" pitchFamily="18" charset="0"/>
                <a:cs typeface="Times New Roman" panose="02020603050405020304" pitchFamily="18" charset="0"/>
              </a:rPr>
              <a:t>Редактирование официального сайта</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43608" y="4221088"/>
            <a:ext cx="6258799" cy="1803000"/>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99592" y="578585"/>
            <a:ext cx="6296904" cy="3315163"/>
          </a:xfrm>
          <a:prstGeom prst="rect">
            <a:avLst/>
          </a:prstGeom>
        </p:spPr>
      </p:pic>
    </p:spTree>
    <p:extLst>
      <p:ext uri="{BB962C8B-B14F-4D97-AF65-F5344CB8AC3E}">
        <p14:creationId xmlns:p14="http://schemas.microsoft.com/office/powerpoint/2010/main" xmlns="" val="210502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40"/>
            <a:ext cx="8322128" cy="850105"/>
          </a:xfrm>
        </p:spPr>
        <p:txBody>
          <a:bodyPr>
            <a:normAutofit/>
          </a:bodyPr>
          <a:lstStyle/>
          <a:p>
            <a:pPr algn="ctr"/>
            <a:r>
              <a:rPr lang="ru-RU" sz="4000" b="1" dirty="0">
                <a:solidFill>
                  <a:srgbClr val="FF0000"/>
                </a:solidFill>
                <a:latin typeface="Times New Roman" panose="02020603050405020304" pitchFamily="18" charset="0"/>
                <a:cs typeface="Times New Roman" panose="02020603050405020304" pitchFamily="18" charset="0"/>
              </a:rPr>
              <a:t>Работа с пользователями</a:t>
            </a:r>
          </a:p>
        </p:txBody>
      </p:sp>
      <p:sp>
        <p:nvSpPr>
          <p:cNvPr id="3" name="Объект 2"/>
          <p:cNvSpPr>
            <a:spLocks noGrp="1"/>
          </p:cNvSpPr>
          <p:nvPr>
            <p:ph idx="1"/>
          </p:nvPr>
        </p:nvSpPr>
        <p:spPr>
          <a:xfrm>
            <a:off x="179512" y="1220755"/>
            <a:ext cx="8964488" cy="5568619"/>
          </a:xfrm>
          <a:noFill/>
        </p:spPr>
        <p:txBody>
          <a:bodyPr/>
          <a:lstStyle/>
          <a:p>
            <a:pPr marL="82296" indent="0" algn="ctr">
              <a:buNone/>
            </a:pPr>
            <a:r>
              <a:rPr lang="ru-RU" b="1" dirty="0" smtClean="0">
                <a:latin typeface="Times New Roman" panose="02020603050405020304" pitchFamily="18" charset="0"/>
                <a:cs typeface="Times New Roman" panose="02020603050405020304" pitchFamily="18" charset="0"/>
              </a:rPr>
              <a:t>Создание/редактирование учетных записей для педагогического коллектива</a:t>
            </a:r>
          </a:p>
          <a:p>
            <a:pPr marL="82296" indent="0" algn="ctr">
              <a:buNone/>
            </a:pPr>
            <a:r>
              <a:rPr lang="ru-RU" b="1" dirty="0" smtClean="0">
                <a:latin typeface="Times New Roman" panose="02020603050405020304" pitchFamily="18" charset="0"/>
                <a:cs typeface="Times New Roman" panose="02020603050405020304" pitchFamily="18" charset="0"/>
              </a:rPr>
              <a:t>Руководитель ОУ (роль 3)</a:t>
            </a:r>
          </a:p>
          <a:p>
            <a:pPr marL="82296" indent="0" algn="ctr">
              <a:buNone/>
            </a:pPr>
            <a:endParaRPr lang="ru-RU" b="1" dirty="0" smtClean="0">
              <a:latin typeface="Times New Roman" panose="02020603050405020304" pitchFamily="18" charset="0"/>
              <a:cs typeface="Times New Roman" panose="02020603050405020304" pitchFamily="18" charset="0"/>
            </a:endParaRPr>
          </a:p>
          <a:p>
            <a:pPr marL="82296" indent="0" algn="ctr">
              <a:buNone/>
            </a:pPr>
            <a:endParaRPr lang="ru-RU" b="1" dirty="0" smtClean="0">
              <a:latin typeface="Times New Roman" panose="02020603050405020304" pitchFamily="18" charset="0"/>
              <a:cs typeface="Times New Roman" panose="02020603050405020304" pitchFamily="18" charset="0"/>
            </a:endParaRPr>
          </a:p>
          <a:p>
            <a:pPr marL="82296" indent="0" algn="ctr">
              <a:buNone/>
            </a:pPr>
            <a:endParaRPr lang="ru-RU" b="1" dirty="0">
              <a:latin typeface="Times New Roman" panose="02020603050405020304" pitchFamily="18" charset="0"/>
              <a:cs typeface="Times New Roman" panose="02020603050405020304" pitchFamily="18" charset="0"/>
            </a:endParaRPr>
          </a:p>
          <a:p>
            <a:pPr marL="82296" indent="0" algn="ctr">
              <a:buNone/>
            </a:pPr>
            <a:r>
              <a:rPr lang="ru-RU" b="1" dirty="0" smtClean="0">
                <a:latin typeface="Times New Roman" panose="02020603050405020304" pitchFamily="18" charset="0"/>
                <a:cs typeface="Times New Roman" panose="02020603050405020304" pitchFamily="18" charset="0"/>
              </a:rPr>
              <a:t>Заместитель (</a:t>
            </a:r>
            <a:r>
              <a:rPr lang="ru-RU" b="1" dirty="0" err="1" smtClean="0">
                <a:latin typeface="Times New Roman" panose="02020603050405020304" pitchFamily="18" charset="0"/>
                <a:cs typeface="Times New Roman" panose="02020603050405020304" pitchFamily="18" charset="0"/>
              </a:rPr>
              <a:t>ст.воспитатель</a:t>
            </a:r>
            <a:r>
              <a:rPr lang="ru-RU" b="1" dirty="0" smtClean="0">
                <a:latin typeface="Times New Roman" panose="02020603050405020304" pitchFamily="18" charset="0"/>
                <a:cs typeface="Times New Roman" panose="02020603050405020304" pitchFamily="18" charset="0"/>
              </a:rPr>
              <a:t>) (роль 8)</a:t>
            </a:r>
          </a:p>
          <a:p>
            <a:pPr marL="82296" indent="0" algn="ctr">
              <a:buNone/>
            </a:pPr>
            <a:endParaRPr lang="ru-RU" b="1" dirty="0">
              <a:latin typeface="Times New Roman" panose="02020603050405020304" pitchFamily="18" charset="0"/>
              <a:cs typeface="Times New Roman" panose="02020603050405020304" pitchFamily="18" charset="0"/>
            </a:endParaRPr>
          </a:p>
          <a:p>
            <a:pPr marL="82296" indent="0" algn="ctr">
              <a:buNone/>
            </a:pPr>
            <a:r>
              <a:rPr lang="ru-RU" b="1" dirty="0" smtClean="0">
                <a:latin typeface="Times New Roman" panose="02020603050405020304" pitchFamily="18" charset="0"/>
                <a:cs typeface="Times New Roman" panose="02020603050405020304" pitchFamily="18" charset="0"/>
              </a:rPr>
              <a:t>Педагог (роль 4, 5</a:t>
            </a:r>
            <a:r>
              <a:rPr lang="ru-RU" dirty="0" smtClean="0"/>
              <a:t>)</a:t>
            </a:r>
          </a:p>
        </p:txBody>
      </p:sp>
      <p:sp>
        <p:nvSpPr>
          <p:cNvPr id="5" name="Стрелка вниз 4"/>
          <p:cNvSpPr/>
          <p:nvPr/>
        </p:nvSpPr>
        <p:spPr>
          <a:xfrm>
            <a:off x="3868283" y="5157192"/>
            <a:ext cx="45719" cy="76808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3822564" y="2924945"/>
            <a:ext cx="45719" cy="163876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xmlns="" val="16489745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64637"/>
            <a:ext cx="8682168" cy="960107"/>
          </a:xfrm>
        </p:spPr>
        <p:txBody>
          <a:bodyPr>
            <a:normAutofit/>
          </a:bodyPr>
          <a:lstStyle/>
          <a:p>
            <a:pPr algn="ctr"/>
            <a:r>
              <a:rPr lang="ru-RU" sz="4000" b="1" dirty="0" smtClean="0">
                <a:solidFill>
                  <a:srgbClr val="FF0000"/>
                </a:solidFill>
                <a:latin typeface="Times New Roman" panose="02020603050405020304" pitchFamily="18" charset="0"/>
                <a:cs typeface="Times New Roman" panose="02020603050405020304" pitchFamily="18" charset="0"/>
              </a:rPr>
              <a:t>Работа с сайтом О</a:t>
            </a:r>
            <a:r>
              <a:rPr lang="ru-RU" sz="4000" dirty="0" smtClean="0">
                <a:solidFill>
                  <a:srgbClr val="FF0000"/>
                </a:solidFill>
              </a:rPr>
              <a:t>У</a:t>
            </a:r>
            <a:endParaRPr lang="ru-RU" dirty="0"/>
          </a:p>
        </p:txBody>
      </p:sp>
      <p:sp>
        <p:nvSpPr>
          <p:cNvPr id="4" name="Объект 3"/>
          <p:cNvSpPr>
            <a:spLocks noGrp="1"/>
          </p:cNvSpPr>
          <p:nvPr>
            <p:ph idx="1"/>
          </p:nvPr>
        </p:nvSpPr>
        <p:spPr>
          <a:xfrm>
            <a:off x="395536" y="1220755"/>
            <a:ext cx="8538152" cy="5376597"/>
          </a:xfrm>
        </p:spPr>
        <p:txBody>
          <a:bodyPr>
            <a:noAutofit/>
          </a:bodyPr>
          <a:lstStyle/>
          <a:p>
            <a:pPr marL="82296" indent="0" algn="just">
              <a:buNone/>
            </a:pPr>
            <a:r>
              <a:rPr lang="ru-RU" sz="2800" dirty="0" smtClean="0">
                <a:solidFill>
                  <a:srgbClr val="FF0000"/>
                </a:solidFill>
                <a:latin typeface="Times New Roman" panose="02020603050405020304" pitchFamily="18" charset="0"/>
                <a:cs typeface="Times New Roman" panose="02020603050405020304" pitchFamily="18" charset="0"/>
              </a:rPr>
              <a:t>Обращение:</a:t>
            </a:r>
            <a:r>
              <a:rPr lang="ru-RU" sz="2800" dirty="0" smtClean="0">
                <a:latin typeface="Times New Roman" panose="02020603050405020304" pitchFamily="18" charset="0"/>
                <a:cs typeface="Times New Roman" panose="02020603050405020304" pitchFamily="18" charset="0"/>
              </a:rPr>
              <a:t> «У нас на сайте исчезло левое меню. Помогите вернуть».</a:t>
            </a:r>
          </a:p>
          <a:p>
            <a:pPr marL="82296" indent="0" algn="just">
              <a:buNone/>
            </a:pPr>
            <a:r>
              <a:rPr lang="ru-RU" sz="2800" dirty="0" smtClean="0">
                <a:solidFill>
                  <a:srgbClr val="FF0000"/>
                </a:solidFill>
                <a:latin typeface="Times New Roman" panose="02020603050405020304" pitchFamily="18" charset="0"/>
                <a:cs typeface="Times New Roman" panose="02020603050405020304" pitchFamily="18" charset="0"/>
              </a:rPr>
              <a:t>Причина: </a:t>
            </a:r>
            <a:r>
              <a:rPr lang="ru-RU" sz="2800" dirty="0" smtClean="0">
                <a:latin typeface="Times New Roman" panose="02020603050405020304" pitchFamily="18" charset="0"/>
                <a:cs typeface="Times New Roman" panose="02020603050405020304" pitchFamily="18" charset="0"/>
              </a:rPr>
              <a:t>некорректно размещенная новость.</a:t>
            </a:r>
          </a:p>
          <a:p>
            <a:pPr marL="82296" indent="0" algn="just">
              <a:buNone/>
            </a:pPr>
            <a:r>
              <a:rPr lang="ru-RU" sz="2800" dirty="0" smtClean="0">
                <a:solidFill>
                  <a:srgbClr val="FF0000"/>
                </a:solidFill>
                <a:latin typeface="Times New Roman" panose="02020603050405020304" pitchFamily="18" charset="0"/>
                <a:cs typeface="Times New Roman" panose="02020603050405020304" pitchFamily="18" charset="0"/>
              </a:rPr>
              <a:t>Внимание!</a:t>
            </a:r>
            <a:r>
              <a:rPr lang="ru-RU" sz="2800" dirty="0" smtClean="0">
                <a:latin typeface="Times New Roman" panose="02020603050405020304" pitchFamily="18" charset="0"/>
                <a:cs typeface="Times New Roman" panose="02020603050405020304" pitchFamily="18" charset="0"/>
              </a:rPr>
              <a:t> Новость размещается в поле Текст через инструмент «Вставить только текст» (    ), что позволяет очистить страницу от тегов, скопированных из </a:t>
            </a:r>
            <a:r>
              <a:rPr lang="en-US" sz="2800" dirty="0" smtClean="0">
                <a:latin typeface="Times New Roman" panose="02020603050405020304" pitchFamily="18" charset="0"/>
                <a:cs typeface="Times New Roman" panose="02020603050405020304" pitchFamily="18" charset="0"/>
              </a:rPr>
              <a:t>Word</a:t>
            </a:r>
            <a:r>
              <a:rPr lang="ru-RU" sz="2800" dirty="0" smtClean="0">
                <a:latin typeface="Times New Roman" panose="02020603050405020304" pitchFamily="18" charset="0"/>
                <a:cs typeface="Times New Roman" panose="02020603050405020304" pitchFamily="18" charset="0"/>
              </a:rPr>
              <a:t> (жирность, курсив, высота, абзац и пр.).</a:t>
            </a:r>
            <a:endParaRPr lang="ru-RU" sz="28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8244409" y="3813043"/>
            <a:ext cx="295275" cy="431800"/>
          </a:xfrm>
          <a:prstGeom prst="rect">
            <a:avLst/>
          </a:prstGeom>
        </p:spPr>
      </p:pic>
      <p:pic>
        <p:nvPicPr>
          <p:cNvPr id="5" name="Рисунок 4"/>
          <p:cNvPicPr>
            <a:picLocks noChangeAspect="1"/>
          </p:cNvPicPr>
          <p:nvPr/>
        </p:nvPicPr>
        <p:blipFill>
          <a:blip r:embed="rId2"/>
          <a:stretch>
            <a:fillRect/>
          </a:stretch>
        </p:blipFill>
        <p:spPr>
          <a:xfrm>
            <a:off x="7092280" y="2965866"/>
            <a:ext cx="648072" cy="710789"/>
          </a:xfrm>
          <a:prstGeom prst="rect">
            <a:avLst/>
          </a:prstGeom>
        </p:spPr>
      </p:pic>
    </p:spTree>
    <p:extLst>
      <p:ext uri="{BB962C8B-B14F-4D97-AF65-F5344CB8AC3E}">
        <p14:creationId xmlns:p14="http://schemas.microsoft.com/office/powerpoint/2010/main" xmlns="" val="29991979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64638"/>
            <a:ext cx="8394136" cy="768085"/>
          </a:xfrm>
        </p:spPr>
        <p:txBody>
          <a:bodyPr>
            <a:normAutofit/>
          </a:bodyPr>
          <a:lstStyle/>
          <a:p>
            <a:pPr algn="ctr"/>
            <a:r>
              <a:rPr lang="ru-RU" sz="4000" b="1" dirty="0" smtClean="0">
                <a:solidFill>
                  <a:srgbClr val="FF0000"/>
                </a:solidFill>
                <a:latin typeface="Times New Roman" panose="02020603050405020304" pitchFamily="18" charset="0"/>
                <a:cs typeface="Times New Roman" panose="02020603050405020304" pitchFamily="18" charset="0"/>
              </a:rPr>
              <a:t>Школы. Расписание</a:t>
            </a:r>
            <a:endParaRPr lang="ru-RU" b="1"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idx="1"/>
          </p:nvPr>
        </p:nvSpPr>
        <p:spPr>
          <a:xfrm>
            <a:off x="179512" y="1220755"/>
            <a:ext cx="8754176" cy="5376597"/>
          </a:xfrm>
        </p:spPr>
        <p:txBody>
          <a:bodyPr>
            <a:normAutofit/>
          </a:bodyPr>
          <a:lstStyle/>
          <a:p>
            <a:pPr marL="82296" indent="0" algn="just">
              <a:buNone/>
            </a:pPr>
            <a:r>
              <a:rPr lang="ru-RU" sz="2400" b="1" dirty="0" smtClean="0">
                <a:latin typeface="Times New Roman" panose="02020603050405020304" pitchFamily="18" charset="0"/>
                <a:cs typeface="Times New Roman" panose="02020603050405020304" pitchFamily="18" charset="0"/>
              </a:rPr>
              <a:t>Обращение: </a:t>
            </a:r>
            <a:r>
              <a:rPr lang="ru-RU" sz="2400" dirty="0" smtClean="0">
                <a:latin typeface="Times New Roman" panose="02020603050405020304" pitchFamily="18" charset="0"/>
                <a:cs typeface="Times New Roman" panose="02020603050405020304" pitchFamily="18" charset="0"/>
              </a:rPr>
              <a:t>«У нас в расписании во всех классах появились выходные дни 23.02 и 24.02, хотя мы их добавили. Помогите убрать».</a:t>
            </a:r>
          </a:p>
          <a:p>
            <a:pPr marL="539496" indent="-457200" algn="just">
              <a:buAutoNum type="arabicPeriod"/>
            </a:pPr>
            <a:r>
              <a:rPr lang="ru-RU" sz="2400" dirty="0" smtClean="0">
                <a:latin typeface="Times New Roman" panose="02020603050405020304" pitchFamily="18" charset="0"/>
                <a:cs typeface="Times New Roman" panose="02020603050405020304" pitchFamily="18" charset="0"/>
              </a:rPr>
              <a:t>Указывается дополнительный выходной. Создается расписание. А </a:t>
            </a:r>
            <a:r>
              <a:rPr lang="ru-RU" sz="2400" dirty="0" smtClean="0">
                <a:solidFill>
                  <a:srgbClr val="FF0000"/>
                </a:solidFill>
                <a:latin typeface="Times New Roman" panose="02020603050405020304" pitchFamily="18" charset="0"/>
                <a:cs typeface="Times New Roman" panose="02020603050405020304" pitchFamily="18" charset="0"/>
              </a:rPr>
              <a:t>НЕ</a:t>
            </a:r>
            <a:r>
              <a:rPr lang="ru-RU" sz="2400" dirty="0" smtClean="0">
                <a:latin typeface="Times New Roman" panose="02020603050405020304" pitchFamily="18" charset="0"/>
                <a:cs typeface="Times New Roman" panose="02020603050405020304" pitchFamily="18" charset="0"/>
              </a:rPr>
              <a:t> наоборот!</a:t>
            </a:r>
          </a:p>
          <a:p>
            <a:pPr marL="539496" indent="-457200" algn="just">
              <a:buAutoNum type="arabicPeriod"/>
            </a:pPr>
            <a:r>
              <a:rPr lang="ru-RU" sz="2400" dirty="0" smtClean="0">
                <a:latin typeface="Times New Roman" panose="02020603050405020304" pitchFamily="18" charset="0"/>
                <a:cs typeface="Times New Roman" panose="02020603050405020304" pitchFamily="18" charset="0"/>
              </a:rPr>
              <a:t>Если учителя успели внести тему и домашнее задание, то такие уроки вошли в отчет по заполнению тем (собирается каждый день в течение недели). Удалению не подлежат.</a:t>
            </a:r>
          </a:p>
          <a:p>
            <a:pPr marL="539496" indent="-457200" algn="just">
              <a:buAutoNum type="arabicPeriod"/>
            </a:pP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573918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31774" y="568326"/>
            <a:ext cx="6588443" cy="1015663"/>
          </a:xfrm>
          <a:prstGeom prst="rect">
            <a:avLst/>
          </a:prstGeom>
        </p:spPr>
        <p:txBody>
          <a:bodyPr vert="horz" wrap="square" lIns="0" tIns="0" rIns="0" bIns="0" rtlCol="0">
            <a:spAutoFit/>
          </a:bodyPr>
          <a:lstStyle/>
          <a:p>
            <a:pPr algn="ctr">
              <a:lnSpc>
                <a:spcPct val="100000"/>
              </a:lnSpc>
            </a:pPr>
            <a:r>
              <a:rPr sz="3300" b="1" spc="-4" dirty="0">
                <a:solidFill>
                  <a:srgbClr val="00AFEF"/>
                </a:solidFill>
                <a:latin typeface="Calibri"/>
                <a:cs typeface="Calibri"/>
              </a:rPr>
              <a:t>Инструкция</a:t>
            </a:r>
            <a:endParaRPr sz="3300">
              <a:latin typeface="Calibri"/>
              <a:cs typeface="Calibri"/>
            </a:endParaRPr>
          </a:p>
          <a:p>
            <a:pPr algn="ctr">
              <a:lnSpc>
                <a:spcPct val="100000"/>
              </a:lnSpc>
            </a:pPr>
            <a:r>
              <a:rPr sz="3300" b="1" dirty="0">
                <a:solidFill>
                  <a:srgbClr val="00AFEF"/>
                </a:solidFill>
                <a:latin typeface="Calibri"/>
                <a:cs typeface="Calibri"/>
              </a:rPr>
              <a:t>по </a:t>
            </a:r>
            <a:r>
              <a:rPr sz="3300" b="1" spc="-11" dirty="0">
                <a:solidFill>
                  <a:srgbClr val="00AFEF"/>
                </a:solidFill>
                <a:latin typeface="Calibri"/>
                <a:cs typeface="Calibri"/>
              </a:rPr>
              <a:t>заказу </a:t>
            </a:r>
            <a:r>
              <a:rPr sz="3300" b="1" spc="-4" dirty="0">
                <a:solidFill>
                  <a:srgbClr val="00AFEF"/>
                </a:solidFill>
                <a:latin typeface="Calibri"/>
                <a:cs typeface="Calibri"/>
              </a:rPr>
              <a:t>изданий </a:t>
            </a:r>
            <a:r>
              <a:rPr sz="3300" b="1" spc="4" dirty="0">
                <a:solidFill>
                  <a:srgbClr val="00AFEF"/>
                </a:solidFill>
                <a:latin typeface="Calibri"/>
                <a:cs typeface="Calibri"/>
              </a:rPr>
              <a:t>и</a:t>
            </a:r>
            <a:r>
              <a:rPr sz="3300" b="1" spc="-19" dirty="0">
                <a:solidFill>
                  <a:srgbClr val="00AFEF"/>
                </a:solidFill>
                <a:latin typeface="Calibri"/>
                <a:cs typeface="Calibri"/>
              </a:rPr>
              <a:t> </a:t>
            </a:r>
            <a:r>
              <a:rPr sz="3300" b="1" dirty="0">
                <a:solidFill>
                  <a:srgbClr val="00AFEF"/>
                </a:solidFill>
                <a:latin typeface="Calibri"/>
                <a:cs typeface="Calibri"/>
              </a:rPr>
              <a:t>обслуживанию</a:t>
            </a:r>
            <a:endParaRPr sz="3300">
              <a:latin typeface="Calibri"/>
              <a:cs typeface="Calibri"/>
            </a:endParaRPr>
          </a:p>
        </p:txBody>
      </p:sp>
      <p:sp>
        <p:nvSpPr>
          <p:cNvPr id="3" name="object 3"/>
          <p:cNvSpPr txBox="1"/>
          <p:nvPr/>
        </p:nvSpPr>
        <p:spPr>
          <a:xfrm>
            <a:off x="2370391" y="1909828"/>
            <a:ext cx="4403408" cy="825867"/>
          </a:xfrm>
          <a:prstGeom prst="rect">
            <a:avLst/>
          </a:prstGeom>
        </p:spPr>
        <p:txBody>
          <a:bodyPr vert="horz" wrap="square" lIns="0" tIns="0" rIns="0" bIns="0" rtlCol="0">
            <a:spAutoFit/>
          </a:bodyPr>
          <a:lstStyle/>
          <a:p>
            <a:pPr algn="ctr">
              <a:lnSpc>
                <a:spcPct val="100000"/>
              </a:lnSpc>
            </a:pPr>
            <a:r>
              <a:rPr sz="3300" b="1" dirty="0">
                <a:solidFill>
                  <a:srgbClr val="00AFEF"/>
                </a:solidFill>
                <a:latin typeface="Calibri"/>
                <a:cs typeface="Calibri"/>
              </a:rPr>
              <a:t>в </a:t>
            </a:r>
            <a:r>
              <a:rPr sz="3300" b="1" spc="-15" dirty="0">
                <a:solidFill>
                  <a:srgbClr val="00AFEF"/>
                </a:solidFill>
                <a:latin typeface="Calibri"/>
                <a:cs typeface="Calibri"/>
              </a:rPr>
              <a:t>школьной</a:t>
            </a:r>
            <a:r>
              <a:rPr sz="3300" b="1" spc="-68" dirty="0">
                <a:solidFill>
                  <a:srgbClr val="00AFEF"/>
                </a:solidFill>
                <a:latin typeface="Calibri"/>
                <a:cs typeface="Calibri"/>
              </a:rPr>
              <a:t> </a:t>
            </a:r>
            <a:r>
              <a:rPr sz="3300" b="1" spc="-15" dirty="0">
                <a:solidFill>
                  <a:srgbClr val="00AFEF"/>
                </a:solidFill>
                <a:latin typeface="Calibri"/>
                <a:cs typeface="Calibri"/>
              </a:rPr>
              <a:t>библиотеке</a:t>
            </a:r>
            <a:endParaRPr sz="3300">
              <a:latin typeface="Calibri"/>
              <a:cs typeface="Calibri"/>
            </a:endParaRPr>
          </a:p>
          <a:p>
            <a:pPr marR="6191" algn="ctr">
              <a:spcBef>
                <a:spcPts val="780"/>
              </a:spcBef>
            </a:pPr>
            <a:r>
              <a:rPr sz="1400" spc="-4" dirty="0">
                <a:latin typeface="Calibri"/>
                <a:cs typeface="Calibri"/>
              </a:rPr>
              <a:t>(для</a:t>
            </a:r>
            <a:r>
              <a:rPr sz="1400" spc="-41" dirty="0">
                <a:latin typeface="Calibri"/>
                <a:cs typeface="Calibri"/>
              </a:rPr>
              <a:t> </a:t>
            </a:r>
            <a:r>
              <a:rPr sz="1400" spc="-8" dirty="0">
                <a:latin typeface="Calibri"/>
                <a:cs typeface="Calibri"/>
              </a:rPr>
              <a:t>учащихся)</a:t>
            </a:r>
            <a:endParaRPr sz="1400">
              <a:latin typeface="Calibri"/>
              <a:cs typeface="Calibri"/>
            </a:endParaRPr>
          </a:p>
        </p:txBody>
      </p:sp>
    </p:spTree>
    <p:extLst>
      <p:ext uri="{BB962C8B-B14F-4D97-AF65-F5344CB8AC3E}">
        <p14:creationId xmlns:p14="http://schemas.microsoft.com/office/powerpoint/2010/main" xmlns="" val="11216462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32180" y="1014933"/>
            <a:ext cx="5672621" cy="5419347"/>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318611"/>
            <a:r>
              <a:rPr dirty="0"/>
              <a:t>1. </a:t>
            </a:r>
            <a:r>
              <a:rPr spc="-4" dirty="0"/>
              <a:t>Авторизоваться </a:t>
            </a:r>
            <a:r>
              <a:rPr dirty="0"/>
              <a:t>на </a:t>
            </a:r>
            <a:r>
              <a:rPr spc="-4" dirty="0"/>
              <a:t>сайте </a:t>
            </a:r>
            <a:r>
              <a:rPr spc="-8" dirty="0"/>
              <a:t>Электронного </a:t>
            </a:r>
            <a:r>
              <a:rPr spc="-4" dirty="0"/>
              <a:t>образования </a:t>
            </a:r>
            <a:r>
              <a:rPr spc="-8" dirty="0"/>
              <a:t>Республики</a:t>
            </a:r>
            <a:r>
              <a:rPr spc="56" dirty="0"/>
              <a:t> </a:t>
            </a:r>
            <a:r>
              <a:rPr spc="-15" dirty="0"/>
              <a:t>Татарстан</a:t>
            </a:r>
          </a:p>
        </p:txBody>
      </p:sp>
    </p:spTree>
    <p:extLst>
      <p:ext uri="{BB962C8B-B14F-4D97-AF65-F5344CB8AC3E}">
        <p14:creationId xmlns:p14="http://schemas.microsoft.com/office/powerpoint/2010/main" xmlns="" val="3245561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746760"/>
            <a:r>
              <a:rPr dirty="0"/>
              <a:t>2. В </a:t>
            </a:r>
            <a:r>
              <a:rPr spc="-4" dirty="0"/>
              <a:t>личном </a:t>
            </a:r>
            <a:r>
              <a:rPr spc="-8" dirty="0"/>
              <a:t>кабинете </a:t>
            </a:r>
            <a:r>
              <a:rPr dirty="0"/>
              <a:t>перейти по </a:t>
            </a:r>
            <a:r>
              <a:rPr spc="-8" dirty="0"/>
              <a:t>ссылке </a:t>
            </a:r>
            <a:r>
              <a:rPr spc="-4" dirty="0"/>
              <a:t>«Электронная</a:t>
            </a:r>
            <a:r>
              <a:rPr spc="23" dirty="0"/>
              <a:t> </a:t>
            </a:r>
            <a:r>
              <a:rPr spc="-11" dirty="0"/>
              <a:t>библиотека»</a:t>
            </a:r>
          </a:p>
        </p:txBody>
      </p:sp>
      <p:sp>
        <p:nvSpPr>
          <p:cNvPr id="3" name="object 3"/>
          <p:cNvSpPr/>
          <p:nvPr/>
        </p:nvSpPr>
        <p:spPr>
          <a:xfrm>
            <a:off x="1523620" y="838169"/>
            <a:ext cx="6096677" cy="5178547"/>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2007511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695801"/>
            <a:r>
              <a:rPr dirty="0"/>
              <a:t>3. </a:t>
            </a:r>
            <a:r>
              <a:rPr spc="-4" dirty="0"/>
              <a:t>Выбрать авторизацию </a:t>
            </a:r>
            <a:r>
              <a:rPr dirty="0"/>
              <a:t>с помощью </a:t>
            </a:r>
            <a:r>
              <a:rPr spc="-4" dirty="0"/>
              <a:t>ГИС «Электронное</a:t>
            </a:r>
            <a:r>
              <a:rPr spc="30" dirty="0"/>
              <a:t> </a:t>
            </a:r>
            <a:r>
              <a:rPr dirty="0"/>
              <a:t>образование»</a:t>
            </a:r>
          </a:p>
        </p:txBody>
      </p:sp>
      <p:sp>
        <p:nvSpPr>
          <p:cNvPr id="3" name="object 3"/>
          <p:cNvSpPr/>
          <p:nvPr/>
        </p:nvSpPr>
        <p:spPr>
          <a:xfrm>
            <a:off x="1523619" y="824507"/>
            <a:ext cx="6096774" cy="5207451"/>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2931725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132398"/>
            <a:r>
              <a:rPr dirty="0"/>
              <a:t>4. </a:t>
            </a:r>
            <a:r>
              <a:rPr spc="-11" dirty="0"/>
              <a:t>Подтвердить </a:t>
            </a:r>
            <a:r>
              <a:rPr spc="-4" dirty="0"/>
              <a:t>передачу </a:t>
            </a:r>
            <a:r>
              <a:rPr spc="-8" dirty="0"/>
              <a:t>сведений </a:t>
            </a:r>
            <a:r>
              <a:rPr dirty="0"/>
              <a:t>в </a:t>
            </a:r>
            <a:r>
              <a:rPr spc="-4" dirty="0"/>
              <a:t>Национальную электронную </a:t>
            </a:r>
            <a:r>
              <a:rPr spc="-8" dirty="0"/>
              <a:t>библиотеку</a:t>
            </a:r>
            <a:r>
              <a:rPr spc="71" dirty="0"/>
              <a:t> </a:t>
            </a:r>
            <a:r>
              <a:rPr spc="-8" dirty="0"/>
              <a:t>РТ</a:t>
            </a:r>
          </a:p>
        </p:txBody>
      </p:sp>
      <p:sp>
        <p:nvSpPr>
          <p:cNvPr id="3" name="object 3"/>
          <p:cNvSpPr/>
          <p:nvPr/>
        </p:nvSpPr>
        <p:spPr>
          <a:xfrm>
            <a:off x="1810514" y="891563"/>
            <a:ext cx="4490003" cy="5441311"/>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3120773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7903" y="155195"/>
            <a:ext cx="8194834" cy="830997"/>
          </a:xfrm>
          <a:prstGeom prst="rect">
            <a:avLst/>
          </a:prstGeom>
        </p:spPr>
        <p:txBody>
          <a:bodyPr vert="horz" wrap="square" lIns="0" tIns="0" rIns="0" bIns="0" rtlCol="0">
            <a:spAutoFit/>
          </a:bodyPr>
          <a:lstStyle/>
          <a:p>
            <a:pPr marL="9525" marR="3810" indent="375761"/>
            <a:r>
              <a:rPr b="1" dirty="0">
                <a:latin typeface="Calibri"/>
                <a:cs typeface="Calibri"/>
              </a:rPr>
              <a:t>5. Вы </a:t>
            </a:r>
            <a:r>
              <a:rPr b="1" spc="-4" dirty="0">
                <a:latin typeface="Calibri"/>
                <a:cs typeface="Calibri"/>
              </a:rPr>
              <a:t>успешно авторизованы </a:t>
            </a:r>
            <a:r>
              <a:rPr b="1" dirty="0">
                <a:latin typeface="Calibri"/>
                <a:cs typeface="Calibri"/>
              </a:rPr>
              <a:t>в </a:t>
            </a:r>
            <a:r>
              <a:rPr b="1" spc="-4" dirty="0">
                <a:latin typeface="Calibri"/>
                <a:cs typeface="Calibri"/>
              </a:rPr>
              <a:t>Национальной электронной </a:t>
            </a:r>
            <a:r>
              <a:rPr b="1" spc="-11" dirty="0">
                <a:latin typeface="Calibri"/>
                <a:cs typeface="Calibri"/>
              </a:rPr>
              <a:t>библиотеке </a:t>
            </a:r>
            <a:r>
              <a:rPr b="1" spc="-53" dirty="0">
                <a:latin typeface="Calibri"/>
                <a:cs typeface="Calibri"/>
              </a:rPr>
              <a:t>РТ,  </a:t>
            </a:r>
            <a:r>
              <a:rPr b="1" spc="-8" dirty="0">
                <a:latin typeface="Calibri"/>
                <a:cs typeface="Calibri"/>
              </a:rPr>
              <a:t>сведения </a:t>
            </a:r>
            <a:r>
              <a:rPr b="1" dirty="0">
                <a:latin typeface="Calibri"/>
                <a:cs typeface="Calibri"/>
              </a:rPr>
              <a:t>о вас поступили </a:t>
            </a:r>
            <a:r>
              <a:rPr b="1" spc="-8" dirty="0">
                <a:latin typeface="Calibri"/>
                <a:cs typeface="Calibri"/>
              </a:rPr>
              <a:t>школьному библиотекарю </a:t>
            </a:r>
            <a:r>
              <a:rPr b="1" dirty="0">
                <a:latin typeface="Calibri"/>
                <a:cs typeface="Calibri"/>
              </a:rPr>
              <a:t>и вы </a:t>
            </a:r>
            <a:r>
              <a:rPr b="1" spc="-11" dirty="0">
                <a:latin typeface="Calibri"/>
                <a:cs typeface="Calibri"/>
              </a:rPr>
              <a:t>можете </a:t>
            </a:r>
            <a:r>
              <a:rPr b="1" spc="-4" dirty="0">
                <a:latin typeface="Calibri"/>
                <a:cs typeface="Calibri"/>
              </a:rPr>
              <a:t>получать</a:t>
            </a:r>
            <a:r>
              <a:rPr b="1" spc="-64" dirty="0">
                <a:latin typeface="Calibri"/>
                <a:cs typeface="Calibri"/>
              </a:rPr>
              <a:t> </a:t>
            </a:r>
            <a:r>
              <a:rPr b="1" dirty="0">
                <a:latin typeface="Calibri"/>
                <a:cs typeface="Calibri"/>
              </a:rPr>
              <a:t>книги</a:t>
            </a:r>
            <a:endParaRPr>
              <a:latin typeface="Calibri"/>
              <a:cs typeface="Calibri"/>
            </a:endParaRPr>
          </a:p>
          <a:p>
            <a:pPr marL="683419"/>
            <a:r>
              <a:rPr b="1" spc="-11" dirty="0">
                <a:latin typeface="Calibri"/>
                <a:cs typeface="Calibri"/>
              </a:rPr>
              <a:t>как </a:t>
            </a:r>
            <a:r>
              <a:rPr b="1" dirty="0">
                <a:latin typeface="Calibri"/>
                <a:cs typeface="Calibri"/>
              </a:rPr>
              <a:t>в </a:t>
            </a:r>
            <a:r>
              <a:rPr b="1" spc="-8" dirty="0">
                <a:latin typeface="Calibri"/>
                <a:cs typeface="Calibri"/>
              </a:rPr>
              <a:t>школьной </a:t>
            </a:r>
            <a:r>
              <a:rPr b="1" spc="-11" dirty="0">
                <a:latin typeface="Calibri"/>
                <a:cs typeface="Calibri"/>
              </a:rPr>
              <a:t>библиотеке, </a:t>
            </a:r>
            <a:r>
              <a:rPr b="1" dirty="0">
                <a:latin typeface="Calibri"/>
                <a:cs typeface="Calibri"/>
              </a:rPr>
              <a:t>так и в </a:t>
            </a:r>
            <a:r>
              <a:rPr b="1" spc="-4" dirty="0">
                <a:latin typeface="Calibri"/>
                <a:cs typeface="Calibri"/>
              </a:rPr>
              <a:t>любых </a:t>
            </a:r>
            <a:r>
              <a:rPr b="1" spc="-11" dirty="0">
                <a:latin typeface="Calibri"/>
                <a:cs typeface="Calibri"/>
              </a:rPr>
              <a:t>библиотеках</a:t>
            </a:r>
            <a:r>
              <a:rPr b="1" spc="45" dirty="0">
                <a:latin typeface="Calibri"/>
                <a:cs typeface="Calibri"/>
              </a:rPr>
              <a:t> </a:t>
            </a:r>
            <a:r>
              <a:rPr b="1" spc="-4" dirty="0">
                <a:latin typeface="Calibri"/>
                <a:cs typeface="Calibri"/>
              </a:rPr>
              <a:t>республики.</a:t>
            </a:r>
            <a:endParaRPr>
              <a:latin typeface="Calibri"/>
              <a:cs typeface="Calibri"/>
            </a:endParaRPr>
          </a:p>
        </p:txBody>
      </p:sp>
      <p:sp>
        <p:nvSpPr>
          <p:cNvPr id="3" name="object 3"/>
          <p:cNvSpPr/>
          <p:nvPr/>
        </p:nvSpPr>
        <p:spPr>
          <a:xfrm>
            <a:off x="1529334" y="1328927"/>
            <a:ext cx="5732144" cy="5449824"/>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1801864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9525"/>
            <a:r>
              <a:rPr dirty="0"/>
              <a:t>6. Для </a:t>
            </a:r>
            <a:r>
              <a:rPr spc="-8" dirty="0"/>
              <a:t>поиска </a:t>
            </a:r>
            <a:r>
              <a:rPr spc="-4" dirty="0"/>
              <a:t>литературы </a:t>
            </a:r>
            <a:r>
              <a:rPr spc="-15" dirty="0"/>
              <a:t>только </a:t>
            </a:r>
            <a:r>
              <a:rPr dirty="0"/>
              <a:t>в </a:t>
            </a:r>
            <a:r>
              <a:rPr spc="-8" dirty="0"/>
              <a:t>школьной </a:t>
            </a:r>
            <a:r>
              <a:rPr spc="-11" dirty="0"/>
              <a:t>библиотеке, </a:t>
            </a:r>
            <a:r>
              <a:rPr spc="-4" dirty="0"/>
              <a:t>выбрать </a:t>
            </a:r>
            <a:r>
              <a:rPr dirty="0"/>
              <a:t>пункт</a:t>
            </a:r>
            <a:r>
              <a:rPr spc="49" dirty="0"/>
              <a:t> </a:t>
            </a:r>
            <a:r>
              <a:rPr dirty="0"/>
              <a:t>«Каталог»</a:t>
            </a:r>
          </a:p>
        </p:txBody>
      </p:sp>
      <p:sp>
        <p:nvSpPr>
          <p:cNvPr id="3" name="object 3"/>
          <p:cNvSpPr/>
          <p:nvPr/>
        </p:nvSpPr>
        <p:spPr>
          <a:xfrm>
            <a:off x="1256158" y="856520"/>
            <a:ext cx="6222771" cy="5913264"/>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3581535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1979295"/>
            <a:r>
              <a:rPr dirty="0"/>
              <a:t>7. </a:t>
            </a:r>
            <a:r>
              <a:rPr spc="-4" dirty="0"/>
              <a:t>Ограничить </a:t>
            </a:r>
            <a:r>
              <a:rPr dirty="0"/>
              <a:t>поиск </a:t>
            </a:r>
            <a:r>
              <a:rPr spc="-8" dirty="0"/>
              <a:t>школьной</a:t>
            </a:r>
            <a:r>
              <a:rPr spc="-23" dirty="0"/>
              <a:t> </a:t>
            </a:r>
            <a:r>
              <a:rPr spc="-11" dirty="0"/>
              <a:t>библиотекой</a:t>
            </a:r>
          </a:p>
        </p:txBody>
      </p:sp>
      <p:sp>
        <p:nvSpPr>
          <p:cNvPr id="3" name="object 3"/>
          <p:cNvSpPr/>
          <p:nvPr/>
        </p:nvSpPr>
        <p:spPr>
          <a:xfrm>
            <a:off x="1040130" y="947939"/>
            <a:ext cx="7050844" cy="5406771"/>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3962680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2561272"/>
            <a:r>
              <a:rPr dirty="0"/>
              <a:t>8. </a:t>
            </a:r>
            <a:r>
              <a:rPr spc="-19" dirty="0"/>
              <a:t>Указать </a:t>
            </a:r>
            <a:r>
              <a:rPr spc="-8" dirty="0"/>
              <a:t>школьную</a:t>
            </a:r>
            <a:r>
              <a:rPr spc="-26" dirty="0"/>
              <a:t> </a:t>
            </a:r>
            <a:r>
              <a:rPr spc="-8" dirty="0"/>
              <a:t>библиотеку</a:t>
            </a:r>
          </a:p>
        </p:txBody>
      </p:sp>
      <p:sp>
        <p:nvSpPr>
          <p:cNvPr id="3" name="object 3"/>
          <p:cNvSpPr/>
          <p:nvPr/>
        </p:nvSpPr>
        <p:spPr>
          <a:xfrm>
            <a:off x="201168" y="1028737"/>
            <a:ext cx="8753476" cy="5126344"/>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2970110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662" y="352236"/>
            <a:ext cx="8440674" cy="276999"/>
          </a:xfrm>
          <a:prstGeom prst="rect">
            <a:avLst/>
          </a:prstGeom>
        </p:spPr>
        <p:txBody>
          <a:bodyPr vert="horz" wrap="square" lIns="0" tIns="0" rIns="0" bIns="0" rtlCol="0">
            <a:spAutoFit/>
          </a:bodyPr>
          <a:lstStyle/>
          <a:p>
            <a:pPr marL="359569"/>
            <a:r>
              <a:rPr dirty="0"/>
              <a:t>9. </a:t>
            </a:r>
            <a:r>
              <a:rPr spc="-4" dirty="0"/>
              <a:t>Осуществить </a:t>
            </a:r>
            <a:r>
              <a:rPr dirty="0"/>
              <a:t>поиск </a:t>
            </a:r>
            <a:r>
              <a:rPr spc="-11" dirty="0"/>
              <a:t>необходимой </a:t>
            </a:r>
            <a:r>
              <a:rPr spc="-4" dirty="0"/>
              <a:t>литературы </a:t>
            </a:r>
            <a:r>
              <a:rPr dirty="0"/>
              <a:t>и </a:t>
            </a:r>
            <a:r>
              <a:rPr spc="-4" dirty="0"/>
              <a:t>выбрать искомое</a:t>
            </a:r>
            <a:r>
              <a:rPr spc="-23" dirty="0"/>
              <a:t> </a:t>
            </a:r>
            <a:r>
              <a:rPr spc="-4" dirty="0"/>
              <a:t>издание</a:t>
            </a:r>
          </a:p>
        </p:txBody>
      </p:sp>
      <p:sp>
        <p:nvSpPr>
          <p:cNvPr id="3" name="object 3"/>
          <p:cNvSpPr/>
          <p:nvPr/>
        </p:nvSpPr>
        <p:spPr>
          <a:xfrm>
            <a:off x="1466471" y="917461"/>
            <a:ext cx="5710883" cy="5751755"/>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781446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0875" y="168277"/>
            <a:ext cx="8190548" cy="830997"/>
          </a:xfrm>
          <a:prstGeom prst="rect">
            <a:avLst/>
          </a:prstGeom>
        </p:spPr>
        <p:txBody>
          <a:bodyPr vert="horz" wrap="square" lIns="0" tIns="0" rIns="0" bIns="0" rtlCol="0">
            <a:spAutoFit/>
          </a:bodyPr>
          <a:lstStyle/>
          <a:p>
            <a:pPr algn="ctr">
              <a:lnSpc>
                <a:spcPct val="100000"/>
              </a:lnSpc>
            </a:pPr>
            <a:r>
              <a:rPr b="1" spc="-4" dirty="0">
                <a:latin typeface="Calibri"/>
                <a:cs typeface="Calibri"/>
              </a:rPr>
              <a:t>10. </a:t>
            </a:r>
            <a:r>
              <a:rPr b="1" dirty="0">
                <a:latin typeface="Calibri"/>
                <a:cs typeface="Calibri"/>
              </a:rPr>
              <a:t>В </a:t>
            </a:r>
            <a:r>
              <a:rPr b="1" spc="-4" dirty="0">
                <a:latin typeface="Calibri"/>
                <a:cs typeface="Calibri"/>
              </a:rPr>
              <a:t>правой </a:t>
            </a:r>
            <a:r>
              <a:rPr b="1" dirty="0">
                <a:latin typeface="Calibri"/>
                <a:cs typeface="Calibri"/>
              </a:rPr>
              <a:t>части </a:t>
            </a:r>
            <a:r>
              <a:rPr b="1" spc="-4" dirty="0">
                <a:latin typeface="Calibri"/>
                <a:cs typeface="Calibri"/>
              </a:rPr>
              <a:t>экрана </a:t>
            </a:r>
            <a:r>
              <a:rPr b="1" spc="-8" dirty="0">
                <a:latin typeface="Calibri"/>
                <a:cs typeface="Calibri"/>
              </a:rPr>
              <a:t>отображается </a:t>
            </a:r>
            <a:r>
              <a:rPr b="1" dirty="0">
                <a:latin typeface="Calibri"/>
                <a:cs typeface="Calibri"/>
              </a:rPr>
              <a:t>перечень </a:t>
            </a:r>
            <a:r>
              <a:rPr b="1" spc="-8" dirty="0">
                <a:latin typeface="Calibri"/>
                <a:cs typeface="Calibri"/>
              </a:rPr>
              <a:t>библиотек, </a:t>
            </a:r>
            <a:r>
              <a:rPr b="1" dirty="0">
                <a:latin typeface="Calibri"/>
                <a:cs typeface="Calibri"/>
              </a:rPr>
              <a:t>в </a:t>
            </a:r>
            <a:r>
              <a:rPr b="1" spc="-11" dirty="0">
                <a:latin typeface="Calibri"/>
                <a:cs typeface="Calibri"/>
              </a:rPr>
              <a:t>которых</a:t>
            </a:r>
            <a:r>
              <a:rPr b="1" spc="49" dirty="0">
                <a:latin typeface="Calibri"/>
                <a:cs typeface="Calibri"/>
              </a:rPr>
              <a:t> </a:t>
            </a:r>
            <a:r>
              <a:rPr b="1" spc="-4" dirty="0">
                <a:latin typeface="Calibri"/>
                <a:cs typeface="Calibri"/>
              </a:rPr>
              <a:t>доступно</a:t>
            </a:r>
            <a:endParaRPr>
              <a:latin typeface="Calibri"/>
              <a:cs typeface="Calibri"/>
            </a:endParaRPr>
          </a:p>
          <a:p>
            <a:pPr algn="ctr">
              <a:lnSpc>
                <a:spcPct val="100000"/>
              </a:lnSpc>
            </a:pPr>
            <a:r>
              <a:rPr b="1" spc="-4" dirty="0">
                <a:latin typeface="Calibri"/>
                <a:cs typeface="Calibri"/>
              </a:rPr>
              <a:t>искомое издание. </a:t>
            </a:r>
            <a:r>
              <a:rPr b="1" dirty="0">
                <a:latin typeface="Calibri"/>
                <a:cs typeface="Calibri"/>
              </a:rPr>
              <a:t>Для </a:t>
            </a:r>
            <a:r>
              <a:rPr b="1" spc="-4" dirty="0">
                <a:latin typeface="Calibri"/>
                <a:cs typeface="Calibri"/>
              </a:rPr>
              <a:t>бронирования </a:t>
            </a:r>
            <a:r>
              <a:rPr b="1" dirty="0">
                <a:latin typeface="Calibri"/>
                <a:cs typeface="Calibri"/>
              </a:rPr>
              <a:t>в </a:t>
            </a:r>
            <a:r>
              <a:rPr b="1" spc="-8" dirty="0">
                <a:latin typeface="Calibri"/>
                <a:cs typeface="Calibri"/>
              </a:rPr>
              <a:t>школьной </a:t>
            </a:r>
            <a:r>
              <a:rPr b="1" spc="-11" dirty="0">
                <a:latin typeface="Calibri"/>
                <a:cs typeface="Calibri"/>
              </a:rPr>
              <a:t>библиотеке нажать </a:t>
            </a:r>
            <a:r>
              <a:rPr b="1" dirty="0">
                <a:latin typeface="Calibri"/>
                <a:cs typeface="Calibri"/>
              </a:rPr>
              <a:t>на</a:t>
            </a:r>
            <a:r>
              <a:rPr b="1" spc="38" dirty="0">
                <a:latin typeface="Calibri"/>
                <a:cs typeface="Calibri"/>
              </a:rPr>
              <a:t> </a:t>
            </a:r>
            <a:r>
              <a:rPr b="1" dirty="0">
                <a:latin typeface="Calibri"/>
                <a:cs typeface="Calibri"/>
              </a:rPr>
              <a:t>кнопку</a:t>
            </a:r>
            <a:endParaRPr>
              <a:latin typeface="Calibri"/>
              <a:cs typeface="Calibri"/>
            </a:endParaRPr>
          </a:p>
          <a:p>
            <a:pPr marL="52388" algn="ctr"/>
            <a:r>
              <a:rPr b="1" spc="-4" dirty="0">
                <a:latin typeface="Calibri"/>
                <a:cs typeface="Calibri"/>
              </a:rPr>
              <a:t>«Забронировать» </a:t>
            </a:r>
            <a:r>
              <a:rPr b="1" dirty="0">
                <a:latin typeface="Calibri"/>
                <a:cs typeface="Calibri"/>
              </a:rPr>
              <a:t>в </a:t>
            </a:r>
            <a:r>
              <a:rPr b="1" spc="-11" dirty="0">
                <a:latin typeface="Calibri"/>
                <a:cs typeface="Calibri"/>
              </a:rPr>
              <a:t>разделе «Школы» </a:t>
            </a:r>
            <a:r>
              <a:rPr b="1" spc="-4" dirty="0">
                <a:latin typeface="Calibri"/>
                <a:cs typeface="Calibri"/>
              </a:rPr>
              <a:t>своего муниципального</a:t>
            </a:r>
            <a:r>
              <a:rPr b="1" spc="26" dirty="0">
                <a:latin typeface="Calibri"/>
                <a:cs typeface="Calibri"/>
              </a:rPr>
              <a:t> </a:t>
            </a:r>
            <a:r>
              <a:rPr b="1" dirty="0">
                <a:latin typeface="Calibri"/>
                <a:cs typeface="Calibri"/>
              </a:rPr>
              <a:t>района.</a:t>
            </a:r>
            <a:endParaRPr>
              <a:latin typeface="Calibri"/>
              <a:cs typeface="Calibri"/>
            </a:endParaRPr>
          </a:p>
        </p:txBody>
      </p:sp>
      <p:sp>
        <p:nvSpPr>
          <p:cNvPr id="3" name="object 3"/>
          <p:cNvSpPr/>
          <p:nvPr/>
        </p:nvSpPr>
        <p:spPr>
          <a:xfrm>
            <a:off x="861822" y="1330301"/>
            <a:ext cx="7203720" cy="524242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3894744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5751" y="287213"/>
            <a:ext cx="7892891" cy="276999"/>
          </a:xfrm>
          <a:prstGeom prst="rect">
            <a:avLst/>
          </a:prstGeom>
        </p:spPr>
        <p:txBody>
          <a:bodyPr vert="horz" wrap="square" lIns="0" tIns="0" rIns="0" bIns="0" rtlCol="0">
            <a:spAutoFit/>
          </a:bodyPr>
          <a:lstStyle/>
          <a:p>
            <a:pPr marL="9525"/>
            <a:r>
              <a:rPr spc="-4" dirty="0"/>
              <a:t>11. Выбрать </a:t>
            </a:r>
            <a:r>
              <a:rPr dirty="0"/>
              <a:t>свою </a:t>
            </a:r>
            <a:r>
              <a:rPr spc="-11" dirty="0"/>
              <a:t>школу </a:t>
            </a:r>
            <a:r>
              <a:rPr spc="-4" dirty="0"/>
              <a:t>для осуществления бронирования </a:t>
            </a:r>
            <a:r>
              <a:rPr dirty="0"/>
              <a:t>и произвести</a:t>
            </a:r>
            <a:r>
              <a:rPr spc="19" dirty="0"/>
              <a:t> </a:t>
            </a:r>
            <a:r>
              <a:rPr spc="-8" dirty="0"/>
              <a:t>заказ</a:t>
            </a:r>
          </a:p>
        </p:txBody>
      </p:sp>
      <p:sp>
        <p:nvSpPr>
          <p:cNvPr id="3" name="object 3"/>
          <p:cNvSpPr/>
          <p:nvPr/>
        </p:nvSpPr>
        <p:spPr>
          <a:xfrm>
            <a:off x="581788" y="676629"/>
            <a:ext cx="7963969" cy="2228395"/>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81788" y="3043480"/>
            <a:ext cx="7964169" cy="194335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794636" y="5059693"/>
            <a:ext cx="2673097" cy="1721075"/>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919354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1317" y="287213"/>
            <a:ext cx="6358414" cy="276999"/>
          </a:xfrm>
          <a:prstGeom prst="rect">
            <a:avLst/>
          </a:prstGeom>
        </p:spPr>
        <p:txBody>
          <a:bodyPr vert="horz" wrap="square" lIns="0" tIns="0" rIns="0" bIns="0" rtlCol="0">
            <a:spAutoFit/>
          </a:bodyPr>
          <a:lstStyle/>
          <a:p>
            <a:pPr marL="9525"/>
            <a:r>
              <a:rPr spc="-4" dirty="0"/>
              <a:t>12. Перечень заказанных изданий доступно </a:t>
            </a:r>
            <a:r>
              <a:rPr dirty="0"/>
              <a:t>в </a:t>
            </a:r>
            <a:r>
              <a:rPr spc="-4" dirty="0"/>
              <a:t>личном</a:t>
            </a:r>
            <a:r>
              <a:rPr spc="41" dirty="0"/>
              <a:t> </a:t>
            </a:r>
            <a:r>
              <a:rPr spc="-8" dirty="0"/>
              <a:t>кабинете</a:t>
            </a:r>
          </a:p>
        </p:txBody>
      </p:sp>
      <p:sp>
        <p:nvSpPr>
          <p:cNvPr id="3" name="object 3"/>
          <p:cNvSpPr/>
          <p:nvPr/>
        </p:nvSpPr>
        <p:spPr>
          <a:xfrm>
            <a:off x="558928" y="1639804"/>
            <a:ext cx="2724782" cy="398680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496437" y="1336547"/>
            <a:ext cx="5318379" cy="422148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2365616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8062" y="343777"/>
            <a:ext cx="7511891" cy="553998"/>
          </a:xfrm>
          <a:prstGeom prst="rect">
            <a:avLst/>
          </a:prstGeom>
        </p:spPr>
        <p:txBody>
          <a:bodyPr vert="horz" wrap="square" lIns="0" tIns="0" rIns="0" bIns="0" rtlCol="0">
            <a:spAutoFit/>
          </a:bodyPr>
          <a:lstStyle/>
          <a:p>
            <a:pPr marL="1746885" marR="3810" indent="-1737836"/>
            <a:r>
              <a:rPr spc="-4" dirty="0"/>
              <a:t>13. </a:t>
            </a:r>
            <a:r>
              <a:rPr dirty="0"/>
              <a:t>После смены </a:t>
            </a:r>
            <a:r>
              <a:rPr spc="-4" dirty="0"/>
              <a:t>статуса </a:t>
            </a:r>
            <a:r>
              <a:rPr spc="-8" dirty="0"/>
              <a:t>заказа </a:t>
            </a:r>
            <a:r>
              <a:rPr dirty="0"/>
              <a:t>на </a:t>
            </a:r>
            <a:r>
              <a:rPr spc="-4" dirty="0"/>
              <a:t>«Выполнен», забронированное издание  </a:t>
            </a:r>
            <a:r>
              <a:rPr spc="-8" dirty="0"/>
              <a:t>можно </a:t>
            </a:r>
            <a:r>
              <a:rPr spc="-4" dirty="0"/>
              <a:t>забрать </a:t>
            </a:r>
            <a:r>
              <a:rPr dirty="0"/>
              <a:t>в </a:t>
            </a:r>
            <a:r>
              <a:rPr spc="-8" dirty="0"/>
              <a:t>школьной</a:t>
            </a:r>
            <a:r>
              <a:rPr spc="-30" dirty="0"/>
              <a:t> </a:t>
            </a:r>
            <a:r>
              <a:rPr spc="-11" dirty="0"/>
              <a:t>библиотеке.</a:t>
            </a:r>
          </a:p>
        </p:txBody>
      </p:sp>
      <p:sp>
        <p:nvSpPr>
          <p:cNvPr id="3" name="object 3"/>
          <p:cNvSpPr/>
          <p:nvPr/>
        </p:nvSpPr>
        <p:spPr>
          <a:xfrm>
            <a:off x="1293876" y="1124702"/>
            <a:ext cx="6527769" cy="5512583"/>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2100575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13510" y="301741"/>
            <a:ext cx="6264116" cy="553998"/>
          </a:xfrm>
          <a:prstGeom prst="rect">
            <a:avLst/>
          </a:prstGeom>
        </p:spPr>
        <p:txBody>
          <a:bodyPr vert="horz" wrap="square" lIns="0" tIns="0" rIns="0" bIns="0" rtlCol="0">
            <a:spAutoFit/>
          </a:bodyPr>
          <a:lstStyle/>
          <a:p>
            <a:pPr marL="1621155" marR="3810" indent="-1611630"/>
            <a:r>
              <a:rPr spc="-4" dirty="0"/>
              <a:t>14. Выданные издания </a:t>
            </a:r>
            <a:r>
              <a:rPr dirty="0"/>
              <a:t>и </a:t>
            </a:r>
            <a:r>
              <a:rPr spc="-8" dirty="0"/>
              <a:t>находящиеся </a:t>
            </a:r>
            <a:r>
              <a:rPr spc="-4" dirty="0"/>
              <a:t>на </a:t>
            </a:r>
            <a:r>
              <a:rPr spc="-11" dirty="0"/>
              <a:t>руках </a:t>
            </a:r>
            <a:r>
              <a:rPr spc="-8" dirty="0"/>
              <a:t>отображаются  </a:t>
            </a:r>
            <a:r>
              <a:rPr dirty="0"/>
              <a:t>в </a:t>
            </a:r>
            <a:r>
              <a:rPr spc="-11" dirty="0"/>
              <a:t>разделе </a:t>
            </a:r>
            <a:r>
              <a:rPr dirty="0"/>
              <a:t>«Выданные</a:t>
            </a:r>
            <a:r>
              <a:rPr spc="-4" dirty="0"/>
              <a:t> книги».</a:t>
            </a:r>
          </a:p>
        </p:txBody>
      </p:sp>
      <p:sp>
        <p:nvSpPr>
          <p:cNvPr id="3" name="object 3"/>
          <p:cNvSpPr/>
          <p:nvPr/>
        </p:nvSpPr>
        <p:spPr>
          <a:xfrm>
            <a:off x="2920366" y="1415795"/>
            <a:ext cx="6040755" cy="416966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0303" y="1504215"/>
            <a:ext cx="2723259" cy="3980477"/>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xmlns="" val="3166242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4554" y="1295401"/>
            <a:ext cx="6956787" cy="1631214"/>
          </a:xfrm>
          <a:prstGeom prst="rect">
            <a:avLst/>
          </a:prstGeom>
          <a:noFill/>
        </p:spPr>
        <p:txBody>
          <a:bodyPr wrap="square" lIns="91438" tIns="45719" rIns="91438" bIns="45719" rtlCol="0">
            <a:spAutoFit/>
          </a:bodyPr>
          <a:lstStyle/>
          <a:p>
            <a:pPr algn="ctr"/>
            <a:r>
              <a:rPr sz="2000" b="1" dirty="0" smtClean="0">
                <a:solidFill>
                  <a:srgbClr val="17375E"/>
                </a:solidFill>
                <a:latin typeface="Arial Narrow" panose="020B0606020202030204" pitchFamily="34" charset="0"/>
              </a:rPr>
              <a:t>«Методические рекомендации по заполнению формы сообщения от граждан, юридических лиц, индивидуальных предпринимателей, органов государственной власти, органов местного самоуправления о наличии на страницах сайтов в сети Интернет противоправной информации»</a:t>
            </a:r>
          </a:p>
        </p:txBody>
      </p:sp>
    </p:spTree>
    <p:extLst>
      <p:ext uri="{BB962C8B-B14F-4D97-AF65-F5344CB8AC3E}">
        <p14:creationId xmlns:p14="http://schemas.microsoft.com/office/powerpoint/2010/main" xmlns="" val="2659061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36</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Заголовок 1"/>
          <p:cNvSpPr txBox="1">
            <a:spLocks/>
          </p:cNvSpPr>
          <p:nvPr/>
        </p:nvSpPr>
        <p:spPr>
          <a:xfrm>
            <a:off x="907677" y="2"/>
            <a:ext cx="6683188" cy="952500"/>
          </a:xfrm>
          <a:prstGeom prst="rect">
            <a:avLst/>
          </a:prstGeom>
        </p:spPr>
        <p:txBody>
          <a:bodyPr vert="horz" lIns="91438" tIns="45719" rIns="91438" bIns="45719" rtlCol="0" anchor="ctr">
            <a:noAutofit/>
          </a:bodyPr>
          <a:lstStyle/>
          <a:p>
            <a:pPr algn="ctr" defTabSz="914378">
              <a:spcBef>
                <a:spcPct val="0"/>
              </a:spcBef>
              <a:defRPr/>
            </a:pPr>
            <a:r>
              <a:rPr sz="2000" b="1" dirty="0" smtClean="0">
                <a:solidFill>
                  <a:srgbClr val="17375E"/>
                </a:solidFill>
                <a:latin typeface="Arial Narrow" pitchFamily="34" charset="0"/>
                <a:ea typeface="+mj-ea"/>
                <a:cs typeface="Times New Roman" panose="02020603050405020304" pitchFamily="18" charset="0"/>
              </a:rPr>
              <a:t>ВИДЫ ПРОТИВОПРАВНОЙ ИНФОРМАЦИИ</a:t>
            </a:r>
            <a:endParaRPr sz="2000" b="1" dirty="0">
              <a:solidFill>
                <a:srgbClr val="17375E"/>
              </a:solidFill>
              <a:latin typeface="Arial Narrow" pitchFamily="34" charset="0"/>
              <a:ea typeface="+mj-ea"/>
              <a:cs typeface="Times New Roman" panose="02020603050405020304" pitchFamily="18" charset="0"/>
            </a:endParaRPr>
          </a:p>
        </p:txBody>
      </p:sp>
      <p:sp>
        <p:nvSpPr>
          <p:cNvPr id="13" name="Объект 2"/>
          <p:cNvSpPr txBox="1">
            <a:spLocks/>
          </p:cNvSpPr>
          <p:nvPr/>
        </p:nvSpPr>
        <p:spPr>
          <a:xfrm>
            <a:off x="302559" y="736601"/>
            <a:ext cx="8554024" cy="5977965"/>
          </a:xfrm>
          <a:prstGeom prst="rect">
            <a:avLst/>
          </a:prstGeom>
        </p:spPr>
        <p:txBody>
          <a:bodyPr vert="horz" lIns="91438" tIns="45719" rIns="91438" bIns="45719" rtlCol="0">
            <a:normAutofit fontScale="25000" lnSpcReduction="20000"/>
          </a:bodyPr>
          <a:lstStyle/>
          <a:p>
            <a:pPr algn="just" defTabSz="914378">
              <a:spcBef>
                <a:spcPct val="20000"/>
              </a:spcBef>
              <a:defRPr/>
            </a:pPr>
            <a:r>
              <a:rPr sz="6400" b="1" dirty="0" smtClean="0">
                <a:solidFill>
                  <a:srgbClr val="00AEEF"/>
                </a:solidFill>
                <a:latin typeface="Arial Narrow" pitchFamily="34" charset="0"/>
                <a:cs typeface="Times New Roman" panose="02020603050405020304" pitchFamily="18" charset="0"/>
              </a:rPr>
              <a:t>Через форму на сайте Роскомнадзора </a:t>
            </a:r>
            <a:r>
              <a:rPr sz="6400" b="1" dirty="0" smtClean="0">
                <a:solidFill>
                  <a:srgbClr val="17375E"/>
                </a:solidFill>
                <a:latin typeface="Arial Narrow" pitchFamily="34" charset="0"/>
                <a:cs typeface="Times New Roman" panose="02020603050405020304" pitchFamily="18" charset="0"/>
              </a:rPr>
              <a:t>направляются сообщения о наличии в сети Интернет следующей противоправной информации:</a:t>
            </a:r>
          </a:p>
          <a:p>
            <a:pPr algn="just" defTabSz="914378">
              <a:spcBef>
                <a:spcPct val="20000"/>
              </a:spcBef>
              <a:defRPr/>
            </a:pPr>
            <a:endParaRPr sz="6400" b="1" dirty="0" smtClean="0">
              <a:solidFill>
                <a:srgbClr val="17375E"/>
              </a:solidFill>
              <a:latin typeface="Arial Narrow" pitchFamily="34" charset="0"/>
              <a:cs typeface="Times New Roman" panose="02020603050405020304" pitchFamily="18" charset="0"/>
            </a:endParaRPr>
          </a:p>
          <a:p>
            <a:pPr marL="180971" indent="-180971" algn="just">
              <a:spcBef>
                <a:spcPct val="20000"/>
              </a:spcBef>
              <a:tabLst>
                <a:tab pos="180971" algn="l"/>
              </a:tabLst>
              <a:defRPr/>
            </a:pPr>
            <a:r>
              <a:rPr sz="4400" dirty="0" smtClean="0">
                <a:solidFill>
                  <a:srgbClr val="00AEEF"/>
                </a:solidFill>
                <a:latin typeface="Arial Narrow" pitchFamily="34" charset="0"/>
                <a:cs typeface="Times New Roman" panose="02020603050405020304" pitchFamily="18" charset="0"/>
              </a:rPr>
              <a:t>—  </a:t>
            </a:r>
            <a:r>
              <a:rPr sz="4800" dirty="0">
                <a:solidFill>
                  <a:srgbClr val="17375E"/>
                </a:solidFill>
                <a:latin typeface="Times New Roman" pitchFamily="18" charset="0"/>
                <a:cs typeface="Times New Roman" pitchFamily="18" charset="0"/>
              </a:rPr>
              <a:t>информации о способах, методах разработки, изготовления и использования наркотических средств, психотропных веществ и их прекурсоров, новых потенциально опасных психоактивных веществ, местах их приобретения, способах и местах культивирования наркосодержащих </a:t>
            </a:r>
            <a:r>
              <a:rPr sz="4800" dirty="0" smtClean="0">
                <a:solidFill>
                  <a:srgbClr val="17375E"/>
                </a:solidFill>
                <a:latin typeface="Times New Roman" pitchFamily="18" charset="0"/>
                <a:cs typeface="Times New Roman" pitchFamily="18" charset="0"/>
              </a:rPr>
              <a:t>растений;</a:t>
            </a:r>
          </a:p>
          <a:p>
            <a:pPr marL="268281" indent="-268281" algn="just" defTabSz="914378">
              <a:spcBef>
                <a:spcPct val="20000"/>
              </a:spcBef>
              <a:tabLst>
                <a:tab pos="268281" algn="l"/>
              </a:tabLst>
              <a:defRPr/>
            </a:pPr>
            <a:endParaRPr sz="4800" dirty="0" smtClean="0">
              <a:solidFill>
                <a:srgbClr val="17375E"/>
              </a:solidFill>
              <a:latin typeface="Times New Roman" pitchFamily="18" charset="0"/>
              <a:cs typeface="Times New Roman" pitchFamily="18" charset="0"/>
            </a:endParaRPr>
          </a:p>
          <a:p>
            <a:pPr marL="180971" indent="-180971" algn="just">
              <a:spcBef>
                <a:spcPct val="20000"/>
              </a:spcBef>
            </a:pPr>
            <a:r>
              <a:rPr sz="4800" dirty="0" smtClean="0">
                <a:solidFill>
                  <a:srgbClr val="00AEEF"/>
                </a:solidFill>
                <a:latin typeface="Times New Roman" pitchFamily="18" charset="0"/>
                <a:cs typeface="Times New Roman" pitchFamily="18" charset="0"/>
              </a:rPr>
              <a:t>—</a:t>
            </a:r>
            <a:r>
              <a:rPr sz="4800" dirty="0" smtClean="0">
                <a:solidFill>
                  <a:srgbClr val="17375E"/>
                </a:solidFill>
                <a:latin typeface="Times New Roman" pitchFamily="18" charset="0"/>
                <a:cs typeface="Times New Roman" pitchFamily="18" charset="0"/>
              </a:rPr>
              <a:t>   и</a:t>
            </a:r>
            <a:r>
              <a:rPr sz="4800" dirty="0" err="1" smtClean="0">
                <a:solidFill>
                  <a:srgbClr val="17375E"/>
                </a:solidFill>
                <a:latin typeface="Times New Roman" pitchFamily="18" charset="0"/>
                <a:cs typeface="Times New Roman" pitchFamily="18" charset="0"/>
              </a:rPr>
              <a:t>нформация</a:t>
            </a:r>
            <a:r>
              <a:rPr sz="4800" dirty="0" smtClean="0">
                <a:solidFill>
                  <a:srgbClr val="17375E"/>
                </a:solidFill>
                <a:latin typeface="Times New Roman" pitchFamily="18" charset="0"/>
                <a:cs typeface="Times New Roman" pitchFamily="18" charset="0"/>
              </a:rPr>
              <a:t> о способах совершения самоубийства, а также призывах к совершению самоубийства;</a:t>
            </a:r>
          </a:p>
          <a:p>
            <a:pPr marL="268281" indent="-268281" algn="just">
              <a:spcBef>
                <a:spcPct val="20000"/>
              </a:spcBef>
            </a:pPr>
            <a:endParaRPr sz="4800" dirty="0" smtClean="0">
              <a:solidFill>
                <a:srgbClr val="17375E"/>
              </a:solidFill>
              <a:latin typeface="Times New Roman" pitchFamily="18" charset="0"/>
              <a:cs typeface="Times New Roman" pitchFamily="18" charset="0"/>
            </a:endParaRPr>
          </a:p>
          <a:p>
            <a:pPr marL="180971" indent="-180971" algn="just">
              <a:spcBef>
                <a:spcPct val="20000"/>
              </a:spcBef>
            </a:pPr>
            <a:r>
              <a:rPr sz="4800" dirty="0" smtClean="0">
                <a:solidFill>
                  <a:srgbClr val="00AEEF"/>
                </a:solidFill>
                <a:latin typeface="Times New Roman" pitchFamily="18" charset="0"/>
                <a:cs typeface="Times New Roman" pitchFamily="18" charset="0"/>
              </a:rPr>
              <a:t>—</a:t>
            </a:r>
            <a:r>
              <a:rPr sz="4800" dirty="0" smtClean="0">
                <a:solidFill>
                  <a:srgbClr val="17375E"/>
                </a:solidFill>
                <a:latin typeface="Times New Roman" pitchFamily="18" charset="0"/>
                <a:cs typeface="Times New Roman" pitchFamily="18" charset="0"/>
              </a:rPr>
              <a:t> материалы с порнографическими изображениями несовершеннолетних и (или) объявлений о привлечении несовершеннолетних в качестве исполнителей для участия в зрелищных мероприятиях порнографического характера, распространяемых посредством сети «Интернет»;</a:t>
            </a:r>
          </a:p>
          <a:p>
            <a:pPr marL="268281" indent="-268281" algn="just">
              <a:spcBef>
                <a:spcPct val="20000"/>
              </a:spcBef>
            </a:pPr>
            <a:endParaRPr sz="4800" dirty="0" smtClean="0">
              <a:solidFill>
                <a:srgbClr val="17375E"/>
              </a:solidFill>
              <a:latin typeface="Times New Roman" pitchFamily="18" charset="0"/>
              <a:cs typeface="Times New Roman" pitchFamily="18" charset="0"/>
            </a:endParaRPr>
          </a:p>
          <a:p>
            <a:pPr marL="180971" indent="-180971" algn="just">
              <a:spcBef>
                <a:spcPct val="20000"/>
              </a:spcBef>
            </a:pPr>
            <a:r>
              <a:rPr sz="4800" dirty="0" smtClean="0">
                <a:solidFill>
                  <a:srgbClr val="00AEEF"/>
                </a:solidFill>
                <a:latin typeface="Times New Roman" pitchFamily="18" charset="0"/>
                <a:cs typeface="Times New Roman" pitchFamily="18" charset="0"/>
              </a:rPr>
              <a:t>—</a:t>
            </a:r>
            <a:r>
              <a:rPr sz="4800" dirty="0" smtClean="0">
                <a:solidFill>
                  <a:srgbClr val="17375E"/>
                </a:solidFill>
                <a:latin typeface="Times New Roman" pitchFamily="18" charset="0"/>
                <a:cs typeface="Times New Roman" pitchFamily="18" charset="0"/>
              </a:rPr>
              <a:t>  и</a:t>
            </a:r>
            <a:r>
              <a:rPr sz="4800" dirty="0" err="1" smtClean="0">
                <a:solidFill>
                  <a:srgbClr val="17375E"/>
                </a:solidFill>
                <a:latin typeface="Times New Roman" pitchFamily="18" charset="0"/>
                <a:cs typeface="Times New Roman" pitchFamily="18" charset="0"/>
              </a:rPr>
              <a:t>нформация</a:t>
            </a:r>
            <a:r>
              <a:rPr sz="4800" dirty="0" smtClean="0">
                <a:solidFill>
                  <a:srgbClr val="17375E"/>
                </a:solidFill>
                <a:latin typeface="Times New Roman" pitchFamily="18" charset="0"/>
                <a:cs typeface="Times New Roman" pitchFamily="18" charset="0"/>
              </a:rPr>
              <a:t> о способах, методах разработки, изготовления и использования наркотических средств, психотропных веществ и их </a:t>
            </a:r>
            <a:r>
              <a:rPr sz="4800" dirty="0" err="1" smtClean="0">
                <a:solidFill>
                  <a:srgbClr val="17375E"/>
                </a:solidFill>
                <a:latin typeface="Times New Roman" pitchFamily="18" charset="0"/>
                <a:cs typeface="Times New Roman" pitchFamily="18" charset="0"/>
              </a:rPr>
              <a:t>прекурсоров</a:t>
            </a:r>
            <a:r>
              <a:rPr sz="4800" dirty="0" smtClean="0">
                <a:solidFill>
                  <a:srgbClr val="17375E"/>
                </a:solidFill>
                <a:latin typeface="Times New Roman" pitchFamily="18" charset="0"/>
                <a:cs typeface="Times New Roman" pitchFamily="18" charset="0"/>
              </a:rPr>
              <a:t>, местах приобретения таких средств, веществ и их </a:t>
            </a:r>
            <a:r>
              <a:rPr sz="4800" dirty="0" err="1" smtClean="0">
                <a:solidFill>
                  <a:srgbClr val="17375E"/>
                </a:solidFill>
                <a:latin typeface="Times New Roman" pitchFamily="18" charset="0"/>
                <a:cs typeface="Times New Roman" pitchFamily="18" charset="0"/>
              </a:rPr>
              <a:t>прекурсоров</a:t>
            </a:r>
            <a:r>
              <a:rPr sz="4800" dirty="0" smtClean="0">
                <a:solidFill>
                  <a:srgbClr val="17375E"/>
                </a:solidFill>
                <a:latin typeface="Times New Roman" pitchFamily="18" charset="0"/>
                <a:cs typeface="Times New Roman" pitchFamily="18" charset="0"/>
              </a:rPr>
              <a:t>, о способах и местах культивирования </a:t>
            </a:r>
            <a:r>
              <a:rPr sz="4800" dirty="0" err="1" smtClean="0">
                <a:solidFill>
                  <a:srgbClr val="17375E"/>
                </a:solidFill>
                <a:latin typeface="Times New Roman" pitchFamily="18" charset="0"/>
                <a:cs typeface="Times New Roman" pitchFamily="18" charset="0"/>
              </a:rPr>
              <a:t>наркосодержащих</a:t>
            </a:r>
            <a:r>
              <a:rPr sz="4800" dirty="0" smtClean="0">
                <a:solidFill>
                  <a:srgbClr val="17375E"/>
                </a:solidFill>
                <a:latin typeface="Times New Roman" pitchFamily="18" charset="0"/>
                <a:cs typeface="Times New Roman" pitchFamily="18" charset="0"/>
              </a:rPr>
              <a:t> растений;</a:t>
            </a:r>
          </a:p>
          <a:p>
            <a:pPr marL="268281" indent="-268281" algn="just">
              <a:spcBef>
                <a:spcPct val="20000"/>
              </a:spcBef>
            </a:pPr>
            <a:endParaRPr sz="4800" dirty="0" smtClean="0">
              <a:solidFill>
                <a:srgbClr val="17375E"/>
              </a:solidFill>
              <a:latin typeface="Times New Roman" pitchFamily="18" charset="0"/>
              <a:cs typeface="Times New Roman" pitchFamily="18" charset="0"/>
            </a:endParaRPr>
          </a:p>
          <a:p>
            <a:pPr marL="180971" indent="-180971" algn="just">
              <a:spcBef>
                <a:spcPct val="20000"/>
              </a:spcBef>
            </a:pPr>
            <a:r>
              <a:rPr sz="4800" dirty="0" smtClean="0">
                <a:solidFill>
                  <a:srgbClr val="00AEEF"/>
                </a:solidFill>
                <a:latin typeface="Times New Roman" pitchFamily="18" charset="0"/>
                <a:cs typeface="Times New Roman" pitchFamily="18" charset="0"/>
              </a:rPr>
              <a:t>—</a:t>
            </a:r>
            <a:r>
              <a:rPr sz="4800" dirty="0" smtClean="0">
                <a:solidFill>
                  <a:srgbClr val="17375E"/>
                </a:solidFill>
                <a:latin typeface="Times New Roman" pitchFamily="18" charset="0"/>
                <a:cs typeface="Times New Roman" pitchFamily="18" charset="0"/>
              </a:rPr>
              <a:t>  и</a:t>
            </a:r>
            <a:r>
              <a:rPr sz="4800" dirty="0" err="1" smtClean="0">
                <a:solidFill>
                  <a:srgbClr val="17375E"/>
                </a:solidFill>
                <a:latin typeface="Times New Roman" pitchFamily="18" charset="0"/>
                <a:cs typeface="Times New Roman" pitchFamily="18" charset="0"/>
              </a:rPr>
              <a:t>нформация</a:t>
            </a:r>
            <a:r>
              <a:rPr sz="4800" dirty="0" smtClean="0">
                <a:solidFill>
                  <a:srgbClr val="17375E"/>
                </a:solidFill>
                <a:latin typeface="Times New Roman" pitchFamily="18" charset="0"/>
                <a:cs typeface="Times New Roman" pitchFamily="18" charset="0"/>
              </a:rPr>
              <a:t>, нарушающая требования Федерального закона «О государственном регулировании деятельности по организации и проведению азартных игр и о внесении изменений в некоторые законодательные акты Российской Федерации» и Федерального закона «О лотереях» о запрете деятельности по организации и проведению азартных игр и лотерей с использованием сети «Интернет» и иных средств связи;</a:t>
            </a:r>
          </a:p>
          <a:p>
            <a:pPr marL="268281" indent="-268281" algn="just">
              <a:spcBef>
                <a:spcPct val="20000"/>
              </a:spcBef>
            </a:pPr>
            <a:endParaRPr sz="4800" dirty="0" smtClean="0">
              <a:solidFill>
                <a:srgbClr val="17375E"/>
              </a:solidFill>
              <a:latin typeface="Times New Roman" pitchFamily="18" charset="0"/>
              <a:cs typeface="Times New Roman" pitchFamily="18" charset="0"/>
            </a:endParaRPr>
          </a:p>
          <a:p>
            <a:pPr marL="180971" indent="-180971" algn="just">
              <a:spcBef>
                <a:spcPct val="20000"/>
              </a:spcBef>
            </a:pPr>
            <a:r>
              <a:rPr sz="4800" dirty="0" smtClean="0">
                <a:solidFill>
                  <a:srgbClr val="00AEEF"/>
                </a:solidFill>
                <a:latin typeface="Times New Roman" pitchFamily="18" charset="0"/>
                <a:cs typeface="Times New Roman" pitchFamily="18" charset="0"/>
              </a:rPr>
              <a:t>—</a:t>
            </a:r>
            <a:r>
              <a:rPr sz="4800" dirty="0" smtClean="0">
                <a:solidFill>
                  <a:srgbClr val="17375E"/>
                </a:solidFill>
                <a:latin typeface="Times New Roman" pitchFamily="18" charset="0"/>
                <a:cs typeface="Times New Roman" pitchFamily="18" charset="0"/>
              </a:rPr>
              <a:t>  и</a:t>
            </a:r>
            <a:r>
              <a:rPr sz="4800" dirty="0" err="1" smtClean="0">
                <a:solidFill>
                  <a:srgbClr val="17375E"/>
                </a:solidFill>
                <a:latin typeface="Times New Roman" pitchFamily="18" charset="0"/>
                <a:cs typeface="Times New Roman" pitchFamily="18" charset="0"/>
              </a:rPr>
              <a:t>нформация</a:t>
            </a:r>
            <a:r>
              <a:rPr sz="4800" dirty="0" smtClean="0">
                <a:solidFill>
                  <a:srgbClr val="17375E"/>
                </a:solidFill>
                <a:latin typeface="Times New Roman" pitchFamily="18" charset="0"/>
                <a:cs typeface="Times New Roman" pitchFamily="18" charset="0"/>
              </a:rPr>
              <a:t>, распространяемая посредством сети «Интернет», решение о запрете к распространению которой на территории Российской Федерации принято уполномоченными органами или судом.</a:t>
            </a:r>
          </a:p>
          <a:p>
            <a:pPr algn="ctr" defTabSz="914378">
              <a:spcBef>
                <a:spcPct val="20000"/>
              </a:spcBef>
              <a:defRPr/>
            </a:pPr>
            <a:endParaRPr sz="4800" dirty="0">
              <a:solidFill>
                <a:schemeClr val="tx1">
                  <a:tint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9920164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37</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Заголовок 1"/>
          <p:cNvSpPr txBox="1">
            <a:spLocks/>
          </p:cNvSpPr>
          <p:nvPr/>
        </p:nvSpPr>
        <p:spPr>
          <a:xfrm>
            <a:off x="248772" y="165100"/>
            <a:ext cx="6743700" cy="939800"/>
          </a:xfrm>
          <a:prstGeom prst="rect">
            <a:avLst/>
          </a:prstGeom>
        </p:spPr>
        <p:txBody>
          <a:bodyPr vert="horz" lIns="91438" tIns="45719" rIns="91438" bIns="45719" rtlCol="0" anchor="ctr">
            <a:noAutofit/>
          </a:bodyPr>
          <a:lstStyle/>
          <a:p>
            <a:pPr algn="just" defTabSz="914378">
              <a:spcBef>
                <a:spcPct val="0"/>
              </a:spcBef>
              <a:defRPr/>
            </a:pPr>
            <a:r>
              <a:rPr sz="1600" b="1" dirty="0" smtClean="0">
                <a:solidFill>
                  <a:srgbClr val="17375E"/>
                </a:solidFill>
                <a:latin typeface="Arial Narrow" pitchFamily="34" charset="0"/>
                <a:ea typeface="+mj-ea"/>
                <a:cs typeface="Times New Roman" panose="02020603050405020304" pitchFamily="18" charset="0"/>
              </a:rPr>
              <a:t>При осмотре страницы в сети «Интернет» Вами была обнаружена информация суицидального характера или иная запрещенная                             к  распространению информация</a:t>
            </a:r>
            <a:endParaRPr sz="1600" b="1" dirty="0">
              <a:solidFill>
                <a:srgbClr val="17375E"/>
              </a:solidFill>
              <a:latin typeface="Arial Narrow" pitchFamily="34" charset="0"/>
              <a:ea typeface="+mj-ea"/>
              <a:cs typeface="Times New Roman" panose="02020603050405020304" pitchFamily="18" charset="0"/>
            </a:endParaRPr>
          </a:p>
        </p:txBody>
      </p:sp>
      <p:sp>
        <p:nvSpPr>
          <p:cNvPr id="7" name="TextBox 6"/>
          <p:cNvSpPr txBox="1"/>
          <p:nvPr/>
        </p:nvSpPr>
        <p:spPr>
          <a:xfrm>
            <a:off x="6264619" y="1366171"/>
            <a:ext cx="2617164" cy="2308322"/>
          </a:xfrm>
          <a:prstGeom prst="rect">
            <a:avLst/>
          </a:prstGeom>
          <a:noFill/>
        </p:spPr>
        <p:txBody>
          <a:bodyPr wrap="square" lIns="91438" tIns="45719" rIns="91438" bIns="45719" rtlCol="0">
            <a:spAutoFit/>
          </a:bodyPr>
          <a:lstStyle/>
          <a:p>
            <a:r>
              <a:rPr lang="ru-RU" dirty="0" smtClean="0">
                <a:solidFill>
                  <a:srgbClr val="17375E"/>
                </a:solidFill>
                <a:latin typeface="Arial Narrow" pitchFamily="34" charset="0"/>
              </a:rPr>
              <a:t>1. </a:t>
            </a:r>
            <a:r>
              <a:rPr lang="ru-RU" dirty="0" smtClean="0">
                <a:solidFill>
                  <a:srgbClr val="17375E"/>
                </a:solidFill>
                <a:latin typeface="Arial Narrow" pitchFamily="34" charset="0"/>
                <a:cs typeface="Times New Roman" panose="02020603050405020304" pitchFamily="18" charset="0"/>
              </a:rPr>
              <a:t>Запрещенная информация обведена красным кругом</a:t>
            </a:r>
            <a:endParaRPr lang="ru-RU" b="1" i="1" dirty="0" smtClean="0">
              <a:solidFill>
                <a:srgbClr val="00AEEF"/>
              </a:solidFill>
              <a:latin typeface="Arial Narrow" pitchFamily="34" charset="0"/>
              <a:cs typeface="Times New Roman" panose="02020603050405020304" pitchFamily="18" charset="0"/>
            </a:endParaRPr>
          </a:p>
          <a:p>
            <a:endParaRPr lang="ru-RU" b="1" i="1" dirty="0" smtClean="0">
              <a:solidFill>
                <a:srgbClr val="00AEEF"/>
              </a:solidFill>
              <a:latin typeface="Arial Narrow" pitchFamily="34" charset="0"/>
              <a:cs typeface="Times New Roman" panose="02020603050405020304" pitchFamily="18" charset="0"/>
            </a:endParaRPr>
          </a:p>
          <a:p>
            <a:r>
              <a:rPr lang="ru-RU" dirty="0" smtClean="0">
                <a:solidFill>
                  <a:srgbClr val="17375E"/>
                </a:solidFill>
                <a:latin typeface="Arial Narrow" pitchFamily="34" charset="0"/>
                <a:cs typeface="Times New Roman" panose="02020603050405020304" pitchFamily="18" charset="0"/>
              </a:rPr>
              <a:t>2. Необходимо скопировать адрес Интернет-страницы (указано стрелкой).</a:t>
            </a:r>
            <a:endParaRPr lang="ru-RU" dirty="0">
              <a:solidFill>
                <a:srgbClr val="17375E"/>
              </a:solidFill>
              <a:latin typeface="Arial Narrow" pitchFamily="34"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65760" y="1237132"/>
            <a:ext cx="5821680" cy="4922371"/>
          </a:xfrm>
          <a:prstGeom prst="rect">
            <a:avLst/>
          </a:prstGeom>
        </p:spPr>
      </p:pic>
      <p:sp>
        <p:nvSpPr>
          <p:cNvPr id="8" name="Овал 7"/>
          <p:cNvSpPr/>
          <p:nvPr/>
        </p:nvSpPr>
        <p:spPr>
          <a:xfrm>
            <a:off x="1914526" y="3894669"/>
            <a:ext cx="1835150" cy="23664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ru-RU"/>
          </a:p>
        </p:txBody>
      </p:sp>
      <p:sp>
        <p:nvSpPr>
          <p:cNvPr id="9" name="Овал 8"/>
          <p:cNvSpPr/>
          <p:nvPr/>
        </p:nvSpPr>
        <p:spPr>
          <a:xfrm>
            <a:off x="889000" y="1291168"/>
            <a:ext cx="787400" cy="347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ru-RU"/>
          </a:p>
        </p:txBody>
      </p:sp>
      <p:sp>
        <p:nvSpPr>
          <p:cNvPr id="10" name="Стрелка вверх 9"/>
          <p:cNvSpPr/>
          <p:nvPr/>
        </p:nvSpPr>
        <p:spPr>
          <a:xfrm>
            <a:off x="1098550" y="1701801"/>
            <a:ext cx="276225" cy="846667"/>
          </a:xfrm>
          <a:prstGeom prst="up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ru-RU"/>
          </a:p>
        </p:txBody>
      </p:sp>
      <p:sp>
        <p:nvSpPr>
          <p:cNvPr id="11" name="TextBox 10"/>
          <p:cNvSpPr txBox="1"/>
          <p:nvPr/>
        </p:nvSpPr>
        <p:spPr>
          <a:xfrm>
            <a:off x="248772" y="6159504"/>
            <a:ext cx="8495178" cy="584773"/>
          </a:xfrm>
          <a:prstGeom prst="rect">
            <a:avLst/>
          </a:prstGeom>
          <a:noFill/>
        </p:spPr>
        <p:txBody>
          <a:bodyPr wrap="square" lIns="91438" tIns="45719" rIns="91438" bIns="45719" rtlCol="0">
            <a:spAutoFit/>
          </a:bodyPr>
          <a:lstStyle/>
          <a:p>
            <a:pPr algn="ctr"/>
            <a:r>
              <a:rPr sz="1600" b="1" dirty="0" smtClean="0">
                <a:solidFill>
                  <a:srgbClr val="FF0000"/>
                </a:solidFill>
              </a:rPr>
              <a:t>ВАЖНО!!! Необходимо указывать конкретную ссылку, </a:t>
            </a:r>
            <a:r>
              <a:rPr sz="1600" b="1" dirty="0">
                <a:solidFill>
                  <a:srgbClr val="FF0000"/>
                </a:solidFill>
              </a:rPr>
              <a:t>а не </a:t>
            </a:r>
            <a:r>
              <a:rPr sz="1600" b="1" dirty="0" smtClean="0">
                <a:solidFill>
                  <a:srgbClr val="FF0000"/>
                </a:solidFill>
              </a:rPr>
              <a:t>результат поискового запроса, ссылку </a:t>
            </a:r>
            <a:r>
              <a:rPr sz="1600" b="1" dirty="0">
                <a:solidFill>
                  <a:srgbClr val="FF0000"/>
                </a:solidFill>
              </a:rPr>
              <a:t>на главную страницу сайта/сообщества и т.д.</a:t>
            </a:r>
          </a:p>
        </p:txBody>
      </p:sp>
    </p:spTree>
    <p:extLst>
      <p:ext uri="{BB962C8B-B14F-4D97-AF65-F5344CB8AC3E}">
        <p14:creationId xmlns:p14="http://schemas.microsoft.com/office/powerpoint/2010/main" xmlns="" val="3359321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38</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Заголовок 1"/>
          <p:cNvSpPr txBox="1">
            <a:spLocks/>
          </p:cNvSpPr>
          <p:nvPr/>
        </p:nvSpPr>
        <p:spPr>
          <a:xfrm>
            <a:off x="457200" y="274640"/>
            <a:ext cx="6548718" cy="1150749"/>
          </a:xfrm>
          <a:prstGeom prst="rect">
            <a:avLst/>
          </a:prstGeom>
        </p:spPr>
        <p:txBody>
          <a:bodyPr vert="horz" lIns="91438" tIns="45719" rIns="91438" bIns="45719" rtlCol="0" anchor="ctr">
            <a:noAutofit/>
          </a:bodyPr>
          <a:lstStyle/>
          <a:p>
            <a:pPr defTabSz="914378">
              <a:spcBef>
                <a:spcPct val="0"/>
              </a:spcBef>
              <a:defRPr/>
            </a:pPr>
            <a:r>
              <a:rPr sz="2400" b="1" dirty="0" smtClean="0">
                <a:solidFill>
                  <a:srgbClr val="17375E"/>
                </a:solidFill>
                <a:latin typeface="Arial Narrow" pitchFamily="34" charset="0"/>
                <a:ea typeface="+mj-ea"/>
                <a:cs typeface="Times New Roman" panose="02020603050405020304" pitchFamily="18" charset="0"/>
              </a:rPr>
              <a:t>Заходим на главную страницу официального Интернет-сайта Роскомнадзора</a:t>
            </a:r>
            <a:r>
              <a:rPr b="1" dirty="0" smtClean="0">
                <a:solidFill>
                  <a:srgbClr val="17375E"/>
                </a:solidFill>
                <a:latin typeface="Arial Narrow" pitchFamily="34" charset="0"/>
                <a:ea typeface="+mj-ea"/>
                <a:cs typeface="+mj-cs"/>
              </a:rPr>
              <a:t> </a:t>
            </a:r>
            <a:endParaRPr b="1" dirty="0">
              <a:solidFill>
                <a:srgbClr val="17375E"/>
              </a:solidFill>
              <a:latin typeface="Arial Narrow" pitchFamily="34" charset="0"/>
              <a:ea typeface="+mj-ea"/>
              <a:cs typeface="+mj-cs"/>
            </a:endParaRPr>
          </a:p>
        </p:txBody>
      </p:sp>
      <p:pic>
        <p:nvPicPr>
          <p:cNvPr id="6" name="Объект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3506" y="1309795"/>
            <a:ext cx="4738037" cy="4723452"/>
          </a:xfrm>
          <a:prstGeom prst="rect">
            <a:avLst/>
          </a:prstGeom>
        </p:spPr>
      </p:pic>
      <p:sp>
        <p:nvSpPr>
          <p:cNvPr id="7" name="TextBox 6"/>
          <p:cNvSpPr txBox="1"/>
          <p:nvPr/>
        </p:nvSpPr>
        <p:spPr>
          <a:xfrm>
            <a:off x="5392270" y="986117"/>
            <a:ext cx="3408830" cy="3785650"/>
          </a:xfrm>
          <a:prstGeom prst="rect">
            <a:avLst/>
          </a:prstGeom>
          <a:noFill/>
        </p:spPr>
        <p:txBody>
          <a:bodyPr wrap="square" lIns="91438" tIns="45719" rIns="91438" bIns="45719" rtlCol="0">
            <a:spAutoFit/>
          </a:bodyPr>
          <a:lstStyle/>
          <a:p>
            <a:pPr algn="just"/>
            <a:r>
              <a:rPr sz="1600" dirty="0" smtClean="0">
                <a:solidFill>
                  <a:srgbClr val="17375E"/>
                </a:solidFill>
                <a:latin typeface="Arial Narrow" pitchFamily="34" charset="0"/>
                <a:cs typeface="Times New Roman" panose="02020603050405020304" pitchFamily="18" charset="0"/>
              </a:rPr>
              <a:t>Сайт Роскомнадзора находится по адресу </a:t>
            </a:r>
            <a:r>
              <a:rPr lang="en-US" sz="1600" dirty="0">
                <a:solidFill>
                  <a:srgbClr val="17375E"/>
                </a:solidFill>
                <a:latin typeface="Arial Narrow" pitchFamily="34" charset="0"/>
                <a:cs typeface="Times New Roman" panose="02020603050405020304" pitchFamily="18" charset="0"/>
                <a:hlinkClick r:id="rId3"/>
              </a:rPr>
              <a:t>https://rkn.gov.ru</a:t>
            </a:r>
            <a:r>
              <a:rPr lang="en-US" sz="1600" dirty="0" smtClean="0">
                <a:solidFill>
                  <a:srgbClr val="17375E"/>
                </a:solidFill>
                <a:latin typeface="Arial Narrow" pitchFamily="34" charset="0"/>
                <a:cs typeface="Times New Roman" panose="02020603050405020304" pitchFamily="18" charset="0"/>
                <a:hlinkClick r:id="rId3"/>
              </a:rPr>
              <a:t>/</a:t>
            </a:r>
            <a:r>
              <a:rPr sz="1600" dirty="0">
                <a:solidFill>
                  <a:srgbClr val="17375E"/>
                </a:solidFill>
                <a:latin typeface="Arial Narrow" pitchFamily="34" charset="0"/>
                <a:cs typeface="Times New Roman" panose="02020603050405020304" pitchFamily="18" charset="0"/>
              </a:rPr>
              <a:t> </a:t>
            </a:r>
            <a:endParaRPr sz="1600" dirty="0" smtClean="0">
              <a:solidFill>
                <a:srgbClr val="17375E"/>
              </a:solidFill>
              <a:latin typeface="Arial Narrow" pitchFamily="34" charset="0"/>
              <a:cs typeface="Times New Roman" panose="02020603050405020304" pitchFamily="18" charset="0"/>
            </a:endParaRPr>
          </a:p>
          <a:p>
            <a:endParaRPr sz="1600" dirty="0" smtClean="0">
              <a:solidFill>
                <a:srgbClr val="17375E"/>
              </a:solidFill>
              <a:latin typeface="Arial Narrow" pitchFamily="34" charset="0"/>
              <a:cs typeface="Times New Roman" panose="02020603050405020304" pitchFamily="18" charset="0"/>
            </a:endParaRPr>
          </a:p>
          <a:p>
            <a:pPr algn="just"/>
            <a:r>
              <a:rPr sz="1600" b="1" dirty="0" smtClean="0">
                <a:solidFill>
                  <a:srgbClr val="00AEEF"/>
                </a:solidFill>
                <a:latin typeface="Arial Narrow" pitchFamily="34" charset="0"/>
                <a:cs typeface="Times New Roman" panose="02020603050405020304" pitchFamily="18" charset="0"/>
              </a:rPr>
              <a:t>ЛИБО</a:t>
            </a:r>
            <a:r>
              <a:rPr sz="1600" dirty="0" smtClean="0">
                <a:solidFill>
                  <a:srgbClr val="17375E"/>
                </a:solidFill>
                <a:latin typeface="Arial Narrow" pitchFamily="34" charset="0"/>
                <a:cs typeface="Times New Roman" panose="02020603050405020304" pitchFamily="18" charset="0"/>
              </a:rPr>
              <a:t> в строке поиска любой поисковой системы набирается слово </a:t>
            </a:r>
            <a:r>
              <a:rPr sz="1600" b="1" i="1" dirty="0" smtClean="0">
                <a:solidFill>
                  <a:srgbClr val="17375E"/>
                </a:solidFill>
                <a:latin typeface="Arial Narrow" pitchFamily="34" charset="0"/>
                <a:cs typeface="Times New Roman" panose="02020603050405020304" pitchFamily="18" charset="0"/>
              </a:rPr>
              <a:t>Роскомнадзор, </a:t>
            </a:r>
            <a:r>
              <a:rPr sz="1600" dirty="0" smtClean="0">
                <a:solidFill>
                  <a:srgbClr val="17375E"/>
                </a:solidFill>
                <a:latin typeface="Arial Narrow" pitchFamily="34" charset="0"/>
                <a:cs typeface="Times New Roman" panose="02020603050405020304" pitchFamily="18" charset="0"/>
              </a:rPr>
              <a:t>в результатах поиска находим ссылку на главную страницу официального сайта </a:t>
            </a:r>
            <a:r>
              <a:rPr sz="1600" b="1" i="1" dirty="0" smtClean="0">
                <a:solidFill>
                  <a:srgbClr val="17375E"/>
                </a:solidFill>
                <a:latin typeface="Arial Narrow" pitchFamily="34" charset="0"/>
                <a:cs typeface="Times New Roman" panose="02020603050405020304" pitchFamily="18" charset="0"/>
              </a:rPr>
              <a:t>Роскомнадзора </a:t>
            </a:r>
            <a:r>
              <a:rPr lang="en-US" sz="1600" dirty="0">
                <a:solidFill>
                  <a:srgbClr val="17375E"/>
                </a:solidFill>
                <a:latin typeface="Arial Narrow" pitchFamily="34" charset="0"/>
                <a:cs typeface="Times New Roman" panose="02020603050405020304" pitchFamily="18" charset="0"/>
                <a:hlinkClick r:id="rId3"/>
              </a:rPr>
              <a:t>https://rkn.gov.ru/</a:t>
            </a:r>
            <a:r>
              <a:rPr sz="1600" dirty="0">
                <a:solidFill>
                  <a:srgbClr val="17375E"/>
                </a:solidFill>
                <a:latin typeface="Arial Narrow" pitchFamily="34" charset="0"/>
                <a:cs typeface="Times New Roman" panose="02020603050405020304" pitchFamily="18" charset="0"/>
              </a:rPr>
              <a:t> </a:t>
            </a:r>
            <a:endParaRPr sz="1600" dirty="0" smtClean="0">
              <a:solidFill>
                <a:srgbClr val="17375E"/>
              </a:solidFill>
              <a:latin typeface="Arial Narrow" pitchFamily="34" charset="0"/>
              <a:cs typeface="Times New Roman" panose="02020603050405020304" pitchFamily="18" charset="0"/>
            </a:endParaRPr>
          </a:p>
          <a:p>
            <a:endParaRPr sz="1600" dirty="0" smtClean="0">
              <a:solidFill>
                <a:srgbClr val="17375E"/>
              </a:solidFill>
              <a:latin typeface="Arial Narrow" pitchFamily="34" charset="0"/>
              <a:cs typeface="Times New Roman" panose="02020603050405020304" pitchFamily="18" charset="0"/>
            </a:endParaRPr>
          </a:p>
          <a:p>
            <a:pPr algn="just"/>
            <a:r>
              <a:rPr sz="1600" dirty="0" smtClean="0">
                <a:solidFill>
                  <a:srgbClr val="17375E"/>
                </a:solidFill>
                <a:latin typeface="Arial Narrow" pitchFamily="34" charset="0"/>
                <a:cs typeface="Times New Roman" panose="02020603050405020304" pitchFamily="18" charset="0"/>
              </a:rPr>
              <a:t>После перехода на главную страницу необходимо опуститься вниз и перейти по ссылке «Единый реестр запрещенной информации» (кнопка обведена красным кругом).</a:t>
            </a:r>
            <a:endParaRPr sz="1600" b="1" i="1" dirty="0" smtClean="0">
              <a:solidFill>
                <a:srgbClr val="17375E"/>
              </a:solidFill>
              <a:latin typeface="Arial Narrow" pitchFamily="34" charset="0"/>
              <a:cs typeface="Times New Roman" panose="02020603050405020304" pitchFamily="18" charset="0"/>
            </a:endParaRPr>
          </a:p>
        </p:txBody>
      </p:sp>
    </p:spTree>
    <p:extLst>
      <p:ext uri="{BB962C8B-B14F-4D97-AF65-F5344CB8AC3E}">
        <p14:creationId xmlns:p14="http://schemas.microsoft.com/office/powerpoint/2010/main" xmlns="" val="3550961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39</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Заголовок 1"/>
          <p:cNvSpPr txBox="1">
            <a:spLocks/>
          </p:cNvSpPr>
          <p:nvPr/>
        </p:nvSpPr>
        <p:spPr>
          <a:xfrm>
            <a:off x="457201" y="274639"/>
            <a:ext cx="6427694" cy="1061103"/>
          </a:xfrm>
          <a:prstGeom prst="rect">
            <a:avLst/>
          </a:prstGeom>
        </p:spPr>
        <p:txBody>
          <a:bodyPr vert="horz" lIns="91438" tIns="45719" rIns="91438" bIns="45719" rtlCol="0" anchor="ctr">
            <a:noAutofit/>
          </a:bodyPr>
          <a:lstStyle/>
          <a:p>
            <a:pPr algn="just" defTabSz="914378">
              <a:spcBef>
                <a:spcPct val="0"/>
              </a:spcBef>
              <a:defRPr/>
            </a:pPr>
            <a:r>
              <a:rPr sz="2400" b="1" dirty="0" smtClean="0">
                <a:solidFill>
                  <a:srgbClr val="17375E"/>
                </a:solidFill>
                <a:latin typeface="Arial Narrow" pitchFamily="34" charset="0"/>
                <a:ea typeface="+mj-ea"/>
                <a:cs typeface="Times New Roman" panose="02020603050405020304" pitchFamily="18" charset="0"/>
              </a:rPr>
              <a:t>Переходим на страницу «Единого реестра запрещенной информации»</a:t>
            </a:r>
            <a:endParaRPr sz="2400" b="1" dirty="0">
              <a:solidFill>
                <a:srgbClr val="17375E"/>
              </a:solidFill>
              <a:latin typeface="Arial Narrow" pitchFamily="34" charset="0"/>
              <a:ea typeface="+mj-ea"/>
              <a:cs typeface="Times New Roman" panose="02020603050405020304" pitchFamily="18" charset="0"/>
            </a:endParaRPr>
          </a:p>
        </p:txBody>
      </p:sp>
      <p:pic>
        <p:nvPicPr>
          <p:cNvPr id="7" name="Объект 3"/>
          <p:cNvPicPr>
            <a:picLocks noChangeAspect="1"/>
          </p:cNvPicPr>
          <p:nvPr/>
        </p:nvPicPr>
        <p:blipFill>
          <a:blip r:embed="rId2" cstate="print">
            <a:extLst>
              <a:ext uri="{28A0092B-C50C-407E-A947-70E740481C1C}">
                <a14:useLocalDpi xmlns:a14="http://schemas.microsoft.com/office/drawing/2010/main" xmlns="" val="0"/>
              </a:ext>
            </a:extLst>
          </a:blip>
          <a:srcRect t="1904" b="3458"/>
          <a:stretch>
            <a:fillRect/>
          </a:stretch>
        </p:blipFill>
        <p:spPr>
          <a:xfrm>
            <a:off x="285751" y="1422400"/>
            <a:ext cx="5509932" cy="5130800"/>
          </a:xfrm>
          <a:prstGeom prst="rect">
            <a:avLst/>
          </a:prstGeom>
        </p:spPr>
      </p:pic>
      <p:sp>
        <p:nvSpPr>
          <p:cNvPr id="8" name="TextBox 7"/>
          <p:cNvSpPr txBox="1"/>
          <p:nvPr/>
        </p:nvSpPr>
        <p:spPr>
          <a:xfrm>
            <a:off x="6084795" y="1628443"/>
            <a:ext cx="2467535" cy="2308322"/>
          </a:xfrm>
          <a:prstGeom prst="rect">
            <a:avLst/>
          </a:prstGeom>
          <a:noFill/>
        </p:spPr>
        <p:txBody>
          <a:bodyPr wrap="square" lIns="91438" tIns="45719" rIns="91438" bIns="45719" rtlCol="0">
            <a:spAutoFit/>
          </a:bodyPr>
          <a:lstStyle/>
          <a:p>
            <a:pPr marL="87311"/>
            <a:r>
              <a:rPr lang="ru-RU" dirty="0" smtClean="0">
                <a:solidFill>
                  <a:srgbClr val="17375E"/>
                </a:solidFill>
                <a:latin typeface="Arial Narrow" pitchFamily="34" charset="0"/>
                <a:cs typeface="Times New Roman" panose="02020603050405020304" pitchFamily="18" charset="0"/>
              </a:rPr>
              <a:t>На странице «Единого реестра запрещенной информации» необходимо перейти на страницу </a:t>
            </a:r>
          </a:p>
          <a:p>
            <a:pPr marL="87311"/>
            <a:r>
              <a:rPr lang="ru-RU" b="1" dirty="0" smtClean="0">
                <a:solidFill>
                  <a:srgbClr val="00AEEF"/>
                </a:solidFill>
                <a:latin typeface="Arial Narrow" pitchFamily="34" charset="0"/>
                <a:cs typeface="Times New Roman" panose="02020603050405020304" pitchFamily="18" charset="0"/>
              </a:rPr>
              <a:t>«Прием сообщений»</a:t>
            </a:r>
            <a:r>
              <a:rPr lang="ru-RU" dirty="0" smtClean="0">
                <a:latin typeface="Arial Narrow" pitchFamily="34" charset="0"/>
                <a:cs typeface="Times New Roman" panose="02020603050405020304" pitchFamily="18" charset="0"/>
              </a:rPr>
              <a:t> </a:t>
            </a:r>
          </a:p>
          <a:p>
            <a:pPr marL="87311"/>
            <a:r>
              <a:rPr lang="ru-RU" dirty="0" smtClean="0">
                <a:solidFill>
                  <a:srgbClr val="17375E"/>
                </a:solidFill>
                <a:latin typeface="Arial Narrow" pitchFamily="34" charset="0"/>
                <a:cs typeface="Times New Roman" panose="02020603050405020304" pitchFamily="18" charset="0"/>
              </a:rPr>
              <a:t>(кнопка обведена красным кругом).</a:t>
            </a:r>
          </a:p>
        </p:txBody>
      </p:sp>
    </p:spTree>
    <p:extLst>
      <p:ext uri="{BB962C8B-B14F-4D97-AF65-F5344CB8AC3E}">
        <p14:creationId xmlns:p14="http://schemas.microsoft.com/office/powerpoint/2010/main" xmlns="" val="9555928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40</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Заголовок 1"/>
          <p:cNvSpPr txBox="1">
            <a:spLocks/>
          </p:cNvSpPr>
          <p:nvPr/>
        </p:nvSpPr>
        <p:spPr>
          <a:xfrm>
            <a:off x="268943" y="265677"/>
            <a:ext cx="5990665" cy="1096961"/>
          </a:xfrm>
          <a:prstGeom prst="rect">
            <a:avLst/>
          </a:prstGeom>
        </p:spPr>
        <p:txBody>
          <a:bodyPr vert="horz" lIns="91438" tIns="45719" rIns="91438" bIns="45719" rtlCol="0" anchor="ctr">
            <a:noAutofit/>
          </a:bodyPr>
          <a:lstStyle/>
          <a:p>
            <a:pPr defTabSz="914378">
              <a:spcBef>
                <a:spcPct val="0"/>
              </a:spcBef>
              <a:defRPr/>
            </a:pPr>
            <a:r>
              <a:rPr sz="2400" b="1" dirty="0" smtClean="0">
                <a:solidFill>
                  <a:srgbClr val="17375E"/>
                </a:solidFill>
                <a:latin typeface="Arial Narrow" pitchFamily="34" charset="0"/>
                <a:ea typeface="+mj-ea"/>
                <a:cs typeface="Times New Roman" panose="02020603050405020304" pitchFamily="18" charset="0"/>
              </a:rPr>
              <a:t>Открыв страницу «Приема сообщений»,  </a:t>
            </a:r>
          </a:p>
          <a:p>
            <a:pPr defTabSz="914378">
              <a:spcBef>
                <a:spcPct val="0"/>
              </a:spcBef>
              <a:defRPr/>
            </a:pPr>
            <a:r>
              <a:rPr sz="2400" b="1" dirty="0" smtClean="0">
                <a:solidFill>
                  <a:srgbClr val="17375E"/>
                </a:solidFill>
                <a:latin typeface="Arial Narrow" pitchFamily="34" charset="0"/>
                <a:ea typeface="+mj-ea"/>
                <a:cs typeface="Times New Roman" panose="02020603050405020304" pitchFamily="18" charset="0"/>
              </a:rPr>
              <a:t>приступаем к заполнению формы</a:t>
            </a:r>
            <a:endParaRPr sz="2400" b="1" dirty="0">
              <a:solidFill>
                <a:srgbClr val="17375E"/>
              </a:solidFill>
              <a:latin typeface="Arial Narrow" pitchFamily="34" charset="0"/>
              <a:ea typeface="+mj-ea"/>
              <a:cs typeface="Times New Roman" panose="02020603050405020304" pitchFamily="18" charset="0"/>
            </a:endParaRPr>
          </a:p>
        </p:txBody>
      </p:sp>
      <p:pic>
        <p:nvPicPr>
          <p:cNvPr id="6" name="Объект 9"/>
          <p:cNvPicPr>
            <a:picLocks noChangeAspect="1"/>
          </p:cNvPicPr>
          <p:nvPr/>
        </p:nvPicPr>
        <p:blipFill>
          <a:blip r:embed="rId2" cstate="print">
            <a:extLst>
              <a:ext uri="{28A0092B-C50C-407E-A947-70E740481C1C}">
                <a14:useLocalDpi xmlns:a14="http://schemas.microsoft.com/office/drawing/2010/main" xmlns="" val="0"/>
              </a:ext>
            </a:extLst>
          </a:blip>
          <a:srcRect t="1862" b="3559"/>
          <a:stretch>
            <a:fillRect/>
          </a:stretch>
        </p:blipFill>
        <p:spPr>
          <a:xfrm>
            <a:off x="384153" y="1461248"/>
            <a:ext cx="5400652" cy="5053853"/>
          </a:xfrm>
          <a:prstGeom prst="rect">
            <a:avLst/>
          </a:prstGeom>
        </p:spPr>
      </p:pic>
      <p:sp>
        <p:nvSpPr>
          <p:cNvPr id="7" name="TextBox 6"/>
          <p:cNvSpPr txBox="1"/>
          <p:nvPr/>
        </p:nvSpPr>
        <p:spPr>
          <a:xfrm>
            <a:off x="5896536" y="868851"/>
            <a:ext cx="3160059" cy="3908760"/>
          </a:xfrm>
          <a:prstGeom prst="rect">
            <a:avLst/>
          </a:prstGeom>
          <a:noFill/>
        </p:spPr>
        <p:txBody>
          <a:bodyPr wrap="square" lIns="91438" tIns="45719" rIns="91438" bIns="45719" rtlCol="0">
            <a:spAutoFit/>
          </a:bodyPr>
          <a:lstStyle/>
          <a:p>
            <a:pPr algn="just"/>
            <a:r>
              <a:rPr sz="1400" b="1" dirty="0" smtClean="0">
                <a:solidFill>
                  <a:srgbClr val="00AEEF"/>
                </a:solidFill>
                <a:latin typeface="Arial Narrow" pitchFamily="34" charset="0"/>
                <a:cs typeface="Times New Roman" panose="02020603050405020304" pitchFamily="18" charset="0"/>
              </a:rPr>
              <a:t>Поля отмеченные звездочками являются обязательными полями для заполнения!</a:t>
            </a:r>
          </a:p>
          <a:p>
            <a:endParaRPr sz="1400" dirty="0" smtClean="0">
              <a:solidFill>
                <a:srgbClr val="17375E"/>
              </a:solidFill>
              <a:latin typeface="Arial Narrow" pitchFamily="34" charset="0"/>
              <a:cs typeface="Times New Roman" panose="02020603050405020304" pitchFamily="18" charset="0"/>
            </a:endParaRPr>
          </a:p>
          <a:p>
            <a:pPr algn="just"/>
            <a:r>
              <a:rPr sz="1200" dirty="0" smtClean="0">
                <a:solidFill>
                  <a:srgbClr val="17375E"/>
                </a:solidFill>
                <a:latin typeface="Arial Narrow" pitchFamily="34" charset="0"/>
                <a:cs typeface="Times New Roman" panose="02020603050405020304" pitchFamily="18" charset="0"/>
              </a:rPr>
              <a:t>В первом поле </a:t>
            </a:r>
            <a:r>
              <a:rPr sz="1200" dirty="0" smtClean="0">
                <a:solidFill>
                  <a:srgbClr val="00AEEF"/>
                </a:solidFill>
                <a:latin typeface="Arial Narrow" pitchFamily="34" charset="0"/>
                <a:cs typeface="Times New Roman" panose="02020603050405020304" pitchFamily="18" charset="0"/>
              </a:rPr>
              <a:t>«Указатель страницы сайта в сети «Интернет» (с обязательным указанием протокола)»</a:t>
            </a:r>
            <a:r>
              <a:rPr sz="1200" dirty="0" smtClean="0">
                <a:solidFill>
                  <a:srgbClr val="17375E"/>
                </a:solidFill>
                <a:latin typeface="Arial Narrow" pitchFamily="34" charset="0"/>
                <a:cs typeface="Times New Roman" panose="02020603050405020304" pitchFamily="18" charset="0"/>
              </a:rPr>
              <a:t> необходимо вставить ранее скопированный адрес </a:t>
            </a:r>
            <a:r>
              <a:rPr sz="1200" dirty="0" err="1" smtClean="0">
                <a:solidFill>
                  <a:srgbClr val="17375E"/>
                </a:solidFill>
                <a:latin typeface="Arial Narrow" pitchFamily="34" charset="0"/>
                <a:cs typeface="Times New Roman" panose="02020603050405020304" pitchFamily="18" charset="0"/>
              </a:rPr>
              <a:t>Интернет-страницы</a:t>
            </a:r>
            <a:r>
              <a:rPr sz="1200" dirty="0" smtClean="0">
                <a:solidFill>
                  <a:srgbClr val="17375E"/>
                </a:solidFill>
                <a:latin typeface="Arial Narrow" pitchFamily="34" charset="0"/>
                <a:cs typeface="Times New Roman" panose="02020603050405020304" pitchFamily="18" charset="0"/>
              </a:rPr>
              <a:t>, на которой Вами найдена запрещенная информация.</a:t>
            </a:r>
          </a:p>
          <a:p>
            <a:pPr algn="ctr"/>
            <a:r>
              <a:rPr sz="1200" u="sng" dirty="0" smtClean="0">
                <a:solidFill>
                  <a:srgbClr val="17375E"/>
                </a:solidFill>
                <a:latin typeface="Arial Narrow" pitchFamily="34" charset="0"/>
                <a:cs typeface="Times New Roman" panose="02020603050405020304" pitchFamily="18" charset="0"/>
              </a:rPr>
              <a:t>Обратите внимание, чтобы   адрес    содержал указание на используемый протокол                </a:t>
            </a:r>
            <a:r>
              <a:rPr lang="en-US" sz="1200" b="1" u="sng" dirty="0" smtClean="0">
                <a:solidFill>
                  <a:srgbClr val="00AEEF"/>
                </a:solidFill>
                <a:latin typeface="Arial Narrow" pitchFamily="34" charset="0"/>
                <a:cs typeface="Times New Roman" panose="02020603050405020304" pitchFamily="18" charset="0"/>
              </a:rPr>
              <a:t>http://</a:t>
            </a:r>
            <a:r>
              <a:rPr sz="1200" b="1" u="sng" dirty="0" smtClean="0">
                <a:solidFill>
                  <a:srgbClr val="00AEEF"/>
                </a:solidFill>
                <a:latin typeface="Arial Narrow" pitchFamily="34" charset="0"/>
                <a:cs typeface="Times New Roman" panose="02020603050405020304" pitchFamily="18" charset="0"/>
              </a:rPr>
              <a:t> </a:t>
            </a:r>
            <a:r>
              <a:rPr sz="1200" u="sng" dirty="0" smtClean="0">
                <a:solidFill>
                  <a:srgbClr val="17375E"/>
                </a:solidFill>
                <a:latin typeface="Arial Narrow" pitchFamily="34" charset="0"/>
                <a:cs typeface="Times New Roman" panose="02020603050405020304" pitchFamily="18" charset="0"/>
              </a:rPr>
              <a:t>или </a:t>
            </a:r>
            <a:r>
              <a:rPr lang="en-US" sz="1200" b="1" u="sng" dirty="0" smtClean="0">
                <a:solidFill>
                  <a:srgbClr val="00AEEF"/>
                </a:solidFill>
                <a:latin typeface="Arial Narrow" pitchFamily="34" charset="0"/>
                <a:cs typeface="Times New Roman" panose="02020603050405020304" pitchFamily="18" charset="0"/>
              </a:rPr>
              <a:t>https://</a:t>
            </a:r>
            <a:endParaRPr sz="1200" b="1" u="sng" dirty="0" smtClean="0">
              <a:solidFill>
                <a:srgbClr val="17375E"/>
              </a:solidFill>
              <a:latin typeface="Arial Narrow" pitchFamily="34" charset="0"/>
              <a:cs typeface="Times New Roman" panose="02020603050405020304" pitchFamily="18" charset="0"/>
            </a:endParaRPr>
          </a:p>
          <a:p>
            <a:endParaRPr sz="1200" dirty="0" smtClean="0">
              <a:solidFill>
                <a:srgbClr val="17375E"/>
              </a:solidFill>
              <a:latin typeface="Arial Narrow" pitchFamily="34" charset="0"/>
              <a:cs typeface="Times New Roman" panose="02020603050405020304" pitchFamily="18" charset="0"/>
            </a:endParaRPr>
          </a:p>
          <a:p>
            <a:r>
              <a:rPr sz="1200" dirty="0" smtClean="0">
                <a:solidFill>
                  <a:srgbClr val="17375E"/>
                </a:solidFill>
                <a:latin typeface="Arial Narrow" pitchFamily="34" charset="0"/>
                <a:cs typeface="Times New Roman" panose="02020603050405020304" pitchFamily="18" charset="0"/>
              </a:rPr>
              <a:t>В поле </a:t>
            </a:r>
            <a:r>
              <a:rPr sz="1200" dirty="0" smtClean="0">
                <a:solidFill>
                  <a:srgbClr val="00AEEF"/>
                </a:solidFill>
                <a:latin typeface="Arial Narrow" pitchFamily="34" charset="0"/>
                <a:cs typeface="Times New Roman" panose="02020603050405020304" pitchFamily="18" charset="0"/>
              </a:rPr>
              <a:t>«Источник информации» </a:t>
            </a:r>
            <a:r>
              <a:rPr sz="1200" dirty="0" smtClean="0">
                <a:solidFill>
                  <a:srgbClr val="17375E"/>
                </a:solidFill>
                <a:latin typeface="Arial Narrow" pitchFamily="34" charset="0"/>
                <a:cs typeface="Times New Roman" panose="02020603050405020304" pitchFamily="18" charset="0"/>
              </a:rPr>
              <a:t>указать соответствующий источник информации (как правило, </a:t>
            </a:r>
            <a:r>
              <a:rPr sz="1200" dirty="0">
                <a:solidFill>
                  <a:srgbClr val="00AEEF"/>
                </a:solidFill>
                <a:latin typeface="Arial Narrow" pitchFamily="34" charset="0"/>
                <a:cs typeface="Times New Roman" panose="02020603050405020304" pitchFamily="18" charset="0"/>
              </a:rPr>
              <a:t>«веб-сайт»</a:t>
            </a:r>
            <a:r>
              <a:rPr sz="1200" dirty="0" smtClean="0">
                <a:solidFill>
                  <a:srgbClr val="17375E"/>
                </a:solidFill>
                <a:latin typeface="Arial Narrow" pitchFamily="34" charset="0"/>
                <a:cs typeface="Times New Roman" panose="02020603050405020304" pitchFamily="18" charset="0"/>
              </a:rPr>
              <a:t>)</a:t>
            </a:r>
          </a:p>
          <a:p>
            <a:endParaRPr sz="1200" dirty="0" smtClean="0">
              <a:solidFill>
                <a:srgbClr val="17375E"/>
              </a:solidFill>
              <a:latin typeface="Arial Narrow" pitchFamily="34" charset="0"/>
              <a:cs typeface="Times New Roman" panose="02020603050405020304" pitchFamily="18" charset="0"/>
            </a:endParaRPr>
          </a:p>
          <a:p>
            <a:r>
              <a:rPr sz="1200" dirty="0" smtClean="0">
                <a:solidFill>
                  <a:srgbClr val="17375E"/>
                </a:solidFill>
                <a:latin typeface="Arial Narrow" pitchFamily="34" charset="0"/>
                <a:cs typeface="Times New Roman" panose="02020603050405020304" pitchFamily="18" charset="0"/>
              </a:rPr>
              <a:t>В поле </a:t>
            </a:r>
            <a:r>
              <a:rPr sz="1200" dirty="0" smtClean="0">
                <a:solidFill>
                  <a:srgbClr val="00AEEF"/>
                </a:solidFill>
                <a:latin typeface="Arial Narrow" pitchFamily="34" charset="0"/>
                <a:cs typeface="Times New Roman" panose="02020603050405020304" pitchFamily="18" charset="0"/>
              </a:rPr>
              <a:t>«Тип информации»</a:t>
            </a:r>
            <a:r>
              <a:rPr sz="1200" dirty="0" smtClean="0">
                <a:solidFill>
                  <a:srgbClr val="17375E"/>
                </a:solidFill>
                <a:latin typeface="Arial Narrow" pitchFamily="34" charset="0"/>
                <a:cs typeface="Times New Roman" panose="02020603050405020304" pitchFamily="18" charset="0"/>
              </a:rPr>
              <a:t> необходимо выбрать из предложенного, </a:t>
            </a:r>
            <a:r>
              <a:rPr sz="1200" u="sng" dirty="0" smtClean="0">
                <a:solidFill>
                  <a:srgbClr val="17375E"/>
                </a:solidFill>
                <a:latin typeface="Arial Narrow" pitchFamily="34" charset="0"/>
                <a:cs typeface="Times New Roman" panose="02020603050405020304" pitchFamily="18" charset="0"/>
              </a:rPr>
              <a:t>в данном случае </a:t>
            </a:r>
            <a:r>
              <a:rPr sz="1200" b="1" dirty="0" smtClean="0">
                <a:solidFill>
                  <a:srgbClr val="00AEEF"/>
                </a:solidFill>
                <a:latin typeface="Arial Narrow" pitchFamily="34" charset="0"/>
                <a:cs typeface="Times New Roman" panose="02020603050405020304" pitchFamily="18" charset="0"/>
              </a:rPr>
              <a:t>«признаки призыва к самоубийству»</a:t>
            </a:r>
            <a:endParaRPr sz="1200" dirty="0" smtClean="0">
              <a:solidFill>
                <a:srgbClr val="17375E"/>
              </a:solidFill>
              <a:latin typeface="Arial Narrow" pitchFamily="34" charset="0"/>
              <a:cs typeface="Times New Roman" panose="02020603050405020304" pitchFamily="18" charset="0"/>
            </a:endParaRPr>
          </a:p>
        </p:txBody>
      </p:sp>
    </p:spTree>
    <p:extLst>
      <p:ext uri="{BB962C8B-B14F-4D97-AF65-F5344CB8AC3E}">
        <p14:creationId xmlns:p14="http://schemas.microsoft.com/office/powerpoint/2010/main" xmlns="" val="39963740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41</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Заголовок 1"/>
          <p:cNvSpPr txBox="1">
            <a:spLocks/>
          </p:cNvSpPr>
          <p:nvPr/>
        </p:nvSpPr>
        <p:spPr>
          <a:xfrm>
            <a:off x="457200" y="274640"/>
            <a:ext cx="6373906" cy="1043173"/>
          </a:xfrm>
          <a:prstGeom prst="rect">
            <a:avLst/>
          </a:prstGeom>
        </p:spPr>
        <p:txBody>
          <a:bodyPr vert="horz" lIns="91438" tIns="45719" rIns="91438" bIns="45719" rtlCol="0" anchor="ctr">
            <a:noAutofit/>
          </a:bodyPr>
          <a:lstStyle/>
          <a:p>
            <a:pPr defTabSz="914378">
              <a:spcBef>
                <a:spcPct val="0"/>
              </a:spcBef>
              <a:defRPr/>
            </a:pPr>
            <a:r>
              <a:rPr sz="2800" b="1" dirty="0" smtClean="0">
                <a:solidFill>
                  <a:srgbClr val="17375E"/>
                </a:solidFill>
                <a:latin typeface="Arial Narrow" pitchFamily="34" charset="0"/>
                <a:ea typeface="+mj-ea"/>
                <a:cs typeface="Times New Roman" panose="02020603050405020304" pitchFamily="18" charset="0"/>
              </a:rPr>
              <a:t>Продолжаем заполнение формы </a:t>
            </a:r>
            <a:br>
              <a:rPr sz="2800" b="1" dirty="0" smtClean="0">
                <a:solidFill>
                  <a:srgbClr val="17375E"/>
                </a:solidFill>
                <a:latin typeface="Arial Narrow" pitchFamily="34" charset="0"/>
                <a:ea typeface="+mj-ea"/>
                <a:cs typeface="Times New Roman" panose="02020603050405020304" pitchFamily="18" charset="0"/>
              </a:rPr>
            </a:br>
            <a:r>
              <a:rPr sz="2800" b="1" dirty="0" smtClean="0">
                <a:solidFill>
                  <a:srgbClr val="17375E"/>
                </a:solidFill>
                <a:latin typeface="Arial Narrow" pitchFamily="34" charset="0"/>
                <a:ea typeface="+mj-ea"/>
                <a:cs typeface="Times New Roman" panose="02020603050405020304" pitchFamily="18" charset="0"/>
              </a:rPr>
              <a:t>«Прием сообщений»</a:t>
            </a:r>
            <a:endParaRPr sz="2800" b="1" dirty="0">
              <a:solidFill>
                <a:srgbClr val="17375E"/>
              </a:solidFill>
              <a:latin typeface="Arial Narrow" pitchFamily="34" charset="0"/>
              <a:ea typeface="+mj-ea"/>
              <a:cs typeface="Times New Roman" panose="02020603050405020304" pitchFamily="18" charset="0"/>
            </a:endParaRPr>
          </a:p>
        </p:txBody>
      </p:sp>
      <p:sp>
        <p:nvSpPr>
          <p:cNvPr id="6" name="TextBox 5"/>
          <p:cNvSpPr txBox="1"/>
          <p:nvPr/>
        </p:nvSpPr>
        <p:spPr>
          <a:xfrm>
            <a:off x="5733273" y="950259"/>
            <a:ext cx="3296427" cy="3970316"/>
          </a:xfrm>
          <a:prstGeom prst="rect">
            <a:avLst/>
          </a:prstGeom>
          <a:noFill/>
        </p:spPr>
        <p:txBody>
          <a:bodyPr wrap="square" lIns="91438" tIns="45719" rIns="91438" bIns="45719" rtlCol="0">
            <a:spAutoFit/>
          </a:bodyPr>
          <a:lstStyle/>
          <a:p>
            <a:endParaRPr sz="1400" dirty="0" smtClean="0">
              <a:latin typeface="Times New Roman" panose="02020603050405020304" pitchFamily="18" charset="0"/>
              <a:cs typeface="Times New Roman" panose="02020603050405020304" pitchFamily="18" charset="0"/>
            </a:endParaRPr>
          </a:p>
          <a:p>
            <a:pPr algn="just"/>
            <a:r>
              <a:rPr sz="1400" dirty="0" smtClean="0">
                <a:solidFill>
                  <a:srgbClr val="17375E"/>
                </a:solidFill>
                <a:latin typeface="Arial Narrow" pitchFamily="34" charset="0"/>
                <a:cs typeface="Times New Roman" panose="02020603050405020304" pitchFamily="18" charset="0"/>
              </a:rPr>
              <a:t>Графа </a:t>
            </a:r>
            <a:r>
              <a:rPr sz="1400" b="1" dirty="0" smtClean="0">
                <a:solidFill>
                  <a:srgbClr val="00AEEF"/>
                </a:solidFill>
                <a:latin typeface="Arial Narrow" pitchFamily="34" charset="0"/>
                <a:cs typeface="Times New Roman" panose="02020603050405020304" pitchFamily="18" charset="0"/>
              </a:rPr>
              <a:t>«Выбрать файл»</a:t>
            </a:r>
            <a:r>
              <a:rPr sz="1400" dirty="0" smtClean="0">
                <a:solidFill>
                  <a:srgbClr val="17375E"/>
                </a:solidFill>
                <a:latin typeface="Arial Narrow" pitchFamily="34" charset="0"/>
                <a:cs typeface="Times New Roman" panose="02020603050405020304" pitchFamily="18" charset="0"/>
              </a:rPr>
              <a:t> не является обязательной к </a:t>
            </a:r>
            <a:r>
              <a:rPr sz="1400" dirty="0">
                <a:solidFill>
                  <a:srgbClr val="17375E"/>
                </a:solidFill>
                <a:latin typeface="Arial Narrow" pitchFamily="34" charset="0"/>
                <a:cs typeface="Times New Roman" panose="02020603050405020304" pitchFamily="18" charset="0"/>
              </a:rPr>
              <a:t>заполнению строкой. Однако, в целях оказания помощи </a:t>
            </a:r>
            <a:r>
              <a:rPr sz="1400" dirty="0" smtClean="0">
                <a:solidFill>
                  <a:srgbClr val="17375E"/>
                </a:solidFill>
                <a:latin typeface="Arial Narrow" pitchFamily="34" charset="0"/>
                <a:cs typeface="Times New Roman" panose="02020603050405020304" pitchFamily="18" charset="0"/>
              </a:rPr>
              <a:t>специалистам, </a:t>
            </a:r>
            <a:r>
              <a:rPr sz="1400" dirty="0">
                <a:solidFill>
                  <a:srgbClr val="17375E"/>
                </a:solidFill>
                <a:latin typeface="Arial Narrow" pitchFamily="34" charset="0"/>
                <a:cs typeface="Times New Roman" panose="02020603050405020304" pitchFamily="18" charset="0"/>
              </a:rPr>
              <a:t>рассматривающим Ваше </a:t>
            </a:r>
            <a:r>
              <a:rPr sz="1400" dirty="0" smtClean="0">
                <a:solidFill>
                  <a:srgbClr val="17375E"/>
                </a:solidFill>
                <a:latin typeface="Arial Narrow" pitchFamily="34" charset="0"/>
                <a:cs typeface="Times New Roman" panose="02020603050405020304" pitchFamily="18" charset="0"/>
              </a:rPr>
              <a:t>сообщение, рекомендуем сделать скриншот запрещенной информации в формате .</a:t>
            </a:r>
            <a:r>
              <a:rPr sz="1400" dirty="0" err="1" smtClean="0">
                <a:solidFill>
                  <a:srgbClr val="17375E"/>
                </a:solidFill>
                <a:latin typeface="Arial Narrow" pitchFamily="34" charset="0"/>
                <a:cs typeface="Times New Roman" panose="02020603050405020304" pitchFamily="18" charset="0"/>
              </a:rPr>
              <a:t>pdf</a:t>
            </a:r>
            <a:r>
              <a:rPr sz="1400" dirty="0">
                <a:solidFill>
                  <a:srgbClr val="17375E"/>
                </a:solidFill>
                <a:latin typeface="Arial Narrow" pitchFamily="34" charset="0"/>
                <a:cs typeface="Times New Roman" panose="02020603050405020304" pitchFamily="18" charset="0"/>
              </a:rPr>
              <a:t>, </a:t>
            </a:r>
            <a:r>
              <a:rPr sz="1400" dirty="0" smtClean="0">
                <a:solidFill>
                  <a:srgbClr val="17375E"/>
                </a:solidFill>
                <a:latin typeface="Arial Narrow" pitchFamily="34" charset="0"/>
                <a:cs typeface="Times New Roman" panose="02020603050405020304" pitchFamily="18" charset="0"/>
              </a:rPr>
              <a:t>.</a:t>
            </a:r>
            <a:r>
              <a:rPr sz="1400" dirty="0" err="1" smtClean="0">
                <a:solidFill>
                  <a:srgbClr val="17375E"/>
                </a:solidFill>
                <a:latin typeface="Arial Narrow" pitchFamily="34" charset="0"/>
                <a:cs typeface="Times New Roman" panose="02020603050405020304" pitchFamily="18" charset="0"/>
              </a:rPr>
              <a:t>jpeg</a:t>
            </a:r>
            <a:r>
              <a:rPr sz="1400" dirty="0">
                <a:solidFill>
                  <a:srgbClr val="17375E"/>
                </a:solidFill>
                <a:latin typeface="Arial Narrow" pitchFamily="34" charset="0"/>
                <a:cs typeface="Times New Roman" panose="02020603050405020304" pitchFamily="18" charset="0"/>
              </a:rPr>
              <a:t>, </a:t>
            </a:r>
            <a:r>
              <a:rPr sz="1400" dirty="0" smtClean="0">
                <a:solidFill>
                  <a:srgbClr val="17375E"/>
                </a:solidFill>
                <a:latin typeface="Arial Narrow" pitchFamily="34" charset="0"/>
                <a:cs typeface="Times New Roman" panose="02020603050405020304" pitchFamily="18" charset="0"/>
              </a:rPr>
              <a:t>.</a:t>
            </a:r>
            <a:r>
              <a:rPr sz="1400" dirty="0" err="1" smtClean="0">
                <a:solidFill>
                  <a:srgbClr val="17375E"/>
                </a:solidFill>
                <a:latin typeface="Arial Narrow" pitchFamily="34" charset="0"/>
                <a:cs typeface="Times New Roman" panose="02020603050405020304" pitchFamily="18" charset="0"/>
              </a:rPr>
              <a:t>png</a:t>
            </a:r>
            <a:r>
              <a:rPr sz="1400" dirty="0" smtClean="0">
                <a:solidFill>
                  <a:srgbClr val="17375E"/>
                </a:solidFill>
                <a:latin typeface="Arial Narrow" pitchFamily="34" charset="0"/>
                <a:cs typeface="Times New Roman" panose="02020603050405020304" pitchFamily="18" charset="0"/>
              </a:rPr>
              <a:t>, объем файла не должен превышать 1Мб.</a:t>
            </a:r>
          </a:p>
          <a:p>
            <a:pPr algn="just"/>
            <a:r>
              <a:rPr sz="1400" dirty="0" smtClean="0">
                <a:solidFill>
                  <a:srgbClr val="17375E"/>
                </a:solidFill>
                <a:latin typeface="Arial Narrow" pitchFamily="34" charset="0"/>
                <a:cs typeface="Times New Roman" panose="02020603050405020304" pitchFamily="18" charset="0"/>
              </a:rPr>
              <a:t>В графе </a:t>
            </a:r>
            <a:r>
              <a:rPr sz="1400" b="1" dirty="0" smtClean="0">
                <a:solidFill>
                  <a:srgbClr val="00AEEF"/>
                </a:solidFill>
                <a:latin typeface="Arial Narrow" pitchFamily="34" charset="0"/>
                <a:cs typeface="Times New Roman" panose="02020603050405020304" pitchFamily="18" charset="0"/>
              </a:rPr>
              <a:t>«Вид информации»</a:t>
            </a:r>
            <a:r>
              <a:rPr sz="1400" dirty="0" smtClean="0">
                <a:solidFill>
                  <a:srgbClr val="17375E"/>
                </a:solidFill>
                <a:latin typeface="Arial Narrow" pitchFamily="34" charset="0"/>
                <a:cs typeface="Times New Roman" panose="02020603050405020304" pitchFamily="18" charset="0"/>
              </a:rPr>
              <a:t> выбираем один из представленных вариантов; если ни один вариант не подходит, ставим галочку в графе </a:t>
            </a:r>
            <a:r>
              <a:rPr sz="1400" dirty="0" smtClean="0">
                <a:solidFill>
                  <a:srgbClr val="00AEEF"/>
                </a:solidFill>
                <a:latin typeface="Arial Narrow" pitchFamily="34" charset="0"/>
                <a:cs typeface="Times New Roman" panose="02020603050405020304" pitchFamily="18" charset="0"/>
              </a:rPr>
              <a:t>«Другая информация»</a:t>
            </a:r>
            <a:r>
              <a:rPr sz="1400" dirty="0" smtClean="0">
                <a:solidFill>
                  <a:srgbClr val="17375E"/>
                </a:solidFill>
                <a:latin typeface="Arial Narrow" pitchFamily="34" charset="0"/>
                <a:cs typeface="Times New Roman" panose="02020603050405020304" pitchFamily="18" charset="0"/>
              </a:rPr>
              <a:t>.</a:t>
            </a:r>
          </a:p>
          <a:p>
            <a:pPr algn="just"/>
            <a:r>
              <a:rPr sz="1400" dirty="0" smtClean="0">
                <a:solidFill>
                  <a:srgbClr val="17375E"/>
                </a:solidFill>
                <a:latin typeface="Arial Narrow" pitchFamily="34" charset="0"/>
                <a:cs typeface="Times New Roman" panose="02020603050405020304" pitchFamily="18" charset="0"/>
              </a:rPr>
              <a:t>В графе </a:t>
            </a:r>
            <a:r>
              <a:rPr sz="1400" b="1" dirty="0" smtClean="0">
                <a:solidFill>
                  <a:srgbClr val="00AEEF"/>
                </a:solidFill>
                <a:latin typeface="Arial Narrow" pitchFamily="34" charset="0"/>
                <a:cs typeface="Times New Roman" panose="02020603050405020304" pitchFamily="18" charset="0"/>
              </a:rPr>
              <a:t>«Доступ к информации»</a:t>
            </a:r>
            <a:r>
              <a:rPr sz="1400" dirty="0" smtClean="0">
                <a:solidFill>
                  <a:srgbClr val="17375E"/>
                </a:solidFill>
                <a:latin typeface="Arial Narrow" pitchFamily="34" charset="0"/>
                <a:cs typeface="Times New Roman" panose="02020603050405020304" pitchFamily="18" charset="0"/>
              </a:rPr>
              <a:t> выбираем из представленных трех вариантов, в данном случае доступ к информации </a:t>
            </a:r>
            <a:r>
              <a:rPr sz="1400" dirty="0" smtClean="0">
                <a:solidFill>
                  <a:srgbClr val="00AEEF"/>
                </a:solidFill>
                <a:latin typeface="Arial Narrow" pitchFamily="34" charset="0"/>
                <a:cs typeface="Times New Roman" panose="02020603050405020304" pitchFamily="18" charset="0"/>
              </a:rPr>
              <a:t>свободный</a:t>
            </a:r>
            <a:r>
              <a:rPr sz="1400" dirty="0" smtClean="0">
                <a:solidFill>
                  <a:srgbClr val="17375E"/>
                </a:solidFill>
                <a:latin typeface="Arial Narrow" pitchFamily="34" charset="0"/>
                <a:cs typeface="Times New Roman" panose="02020603050405020304" pitchFamily="18" charset="0"/>
              </a:rPr>
              <a:t> (отсутствие паролей и регистрации).</a:t>
            </a:r>
          </a:p>
        </p:txBody>
      </p:sp>
      <p:pic>
        <p:nvPicPr>
          <p:cNvPr id="7" name="Объект 4"/>
          <p:cNvPicPr>
            <a:picLocks noChangeAspect="1"/>
          </p:cNvPicPr>
          <p:nvPr/>
        </p:nvPicPr>
        <p:blipFill>
          <a:blip r:embed="rId2" cstate="print">
            <a:extLst>
              <a:ext uri="{28A0092B-C50C-407E-A947-70E740481C1C}">
                <a14:useLocalDpi xmlns:a14="http://schemas.microsoft.com/office/drawing/2010/main" xmlns="" val="0"/>
              </a:ext>
            </a:extLst>
          </a:blip>
          <a:srcRect t="2240" b="3435"/>
          <a:stretch>
            <a:fillRect/>
          </a:stretch>
        </p:blipFill>
        <p:spPr>
          <a:xfrm>
            <a:off x="127438" y="1479176"/>
            <a:ext cx="5563182" cy="4428565"/>
          </a:xfrm>
          <a:prstGeom prst="rect">
            <a:avLst/>
          </a:prstGeom>
        </p:spPr>
      </p:pic>
    </p:spTree>
    <p:extLst>
      <p:ext uri="{BB962C8B-B14F-4D97-AF65-F5344CB8AC3E}">
        <p14:creationId xmlns:p14="http://schemas.microsoft.com/office/powerpoint/2010/main" xmlns="" val="25336103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42</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Заголовок 1"/>
          <p:cNvSpPr txBox="1">
            <a:spLocks/>
          </p:cNvSpPr>
          <p:nvPr/>
        </p:nvSpPr>
        <p:spPr>
          <a:xfrm>
            <a:off x="302559" y="176030"/>
            <a:ext cx="6434418" cy="1132820"/>
          </a:xfrm>
          <a:prstGeom prst="rect">
            <a:avLst/>
          </a:prstGeom>
        </p:spPr>
        <p:txBody>
          <a:bodyPr vert="horz" lIns="91438" tIns="45719" rIns="91438" bIns="45719" rtlCol="0" anchor="ctr">
            <a:noAutofit/>
          </a:bodyPr>
          <a:lstStyle/>
          <a:p>
            <a:pPr defTabSz="914378">
              <a:spcBef>
                <a:spcPct val="0"/>
              </a:spcBef>
              <a:defRPr/>
            </a:pPr>
            <a:r>
              <a:rPr sz="2800" b="1" dirty="0" smtClean="0">
                <a:solidFill>
                  <a:srgbClr val="17375E"/>
                </a:solidFill>
                <a:latin typeface="Arial Narrow" pitchFamily="34" charset="0"/>
                <a:ea typeface="+mj-ea"/>
                <a:cs typeface="Times New Roman" panose="02020603050405020304" pitchFamily="18" charset="0"/>
              </a:rPr>
              <a:t>Продолжаем заполнение формы </a:t>
            </a:r>
            <a:br>
              <a:rPr sz="2800" b="1" dirty="0" smtClean="0">
                <a:solidFill>
                  <a:srgbClr val="17375E"/>
                </a:solidFill>
                <a:latin typeface="Arial Narrow" pitchFamily="34" charset="0"/>
                <a:ea typeface="+mj-ea"/>
                <a:cs typeface="Times New Roman" panose="02020603050405020304" pitchFamily="18" charset="0"/>
              </a:rPr>
            </a:br>
            <a:r>
              <a:rPr sz="2800" b="1" dirty="0" smtClean="0">
                <a:solidFill>
                  <a:srgbClr val="17375E"/>
                </a:solidFill>
                <a:latin typeface="Arial Narrow" pitchFamily="34" charset="0"/>
                <a:ea typeface="+mj-ea"/>
                <a:cs typeface="Times New Roman" panose="02020603050405020304" pitchFamily="18" charset="0"/>
              </a:rPr>
              <a:t>«Прием сообщений»</a:t>
            </a:r>
            <a:endParaRPr sz="2800" b="1" dirty="0">
              <a:solidFill>
                <a:srgbClr val="17375E"/>
              </a:solidFill>
              <a:latin typeface="Arial Narrow" pitchFamily="34" charset="0"/>
              <a:ea typeface="+mj-ea"/>
              <a:cs typeface="Times New Roman" panose="02020603050405020304" pitchFamily="18" charset="0"/>
            </a:endParaRPr>
          </a:p>
        </p:txBody>
      </p:sp>
      <p:sp>
        <p:nvSpPr>
          <p:cNvPr id="6" name="TextBox 5"/>
          <p:cNvSpPr txBox="1"/>
          <p:nvPr/>
        </p:nvSpPr>
        <p:spPr>
          <a:xfrm>
            <a:off x="5779110" y="735107"/>
            <a:ext cx="3275678" cy="4524313"/>
          </a:xfrm>
          <a:prstGeom prst="rect">
            <a:avLst/>
          </a:prstGeom>
          <a:noFill/>
        </p:spPr>
        <p:txBody>
          <a:bodyPr wrap="square" lIns="91438" tIns="45719" rIns="91438" bIns="45719" rtlCol="0">
            <a:spAutoFit/>
          </a:bodyPr>
          <a:lstStyle/>
          <a:p>
            <a:pPr algn="just"/>
            <a:r>
              <a:rPr sz="1200" dirty="0" smtClean="0">
                <a:solidFill>
                  <a:srgbClr val="17375E"/>
                </a:solidFill>
                <a:latin typeface="Arial Narrow" pitchFamily="34" charset="0"/>
                <a:cs typeface="Times New Roman" panose="02020603050405020304" pitchFamily="18" charset="0"/>
              </a:rPr>
              <a:t>Также как и в случае с прикреплением скриншота страницы рекомендуем заполнить </a:t>
            </a:r>
            <a:r>
              <a:rPr sz="1200" dirty="0">
                <a:solidFill>
                  <a:srgbClr val="17375E"/>
                </a:solidFill>
                <a:latin typeface="Arial Narrow" pitchFamily="34" charset="0"/>
                <a:cs typeface="Times New Roman" panose="02020603050405020304" pitchFamily="18" charset="0"/>
              </a:rPr>
              <a:t>графу </a:t>
            </a:r>
            <a:r>
              <a:rPr sz="1200" b="1" dirty="0">
                <a:solidFill>
                  <a:srgbClr val="00AEEF"/>
                </a:solidFill>
                <a:latin typeface="Arial Narrow" pitchFamily="34" charset="0"/>
                <a:cs typeface="Times New Roman" panose="02020603050405020304" pitchFamily="18" charset="0"/>
              </a:rPr>
              <a:t>«Дополнительная информация</a:t>
            </a:r>
            <a:r>
              <a:rPr sz="1200" b="1" dirty="0" smtClean="0">
                <a:solidFill>
                  <a:srgbClr val="00AEEF"/>
                </a:solidFill>
                <a:latin typeface="Arial Narrow" pitchFamily="34" charset="0"/>
                <a:cs typeface="Times New Roman" panose="02020603050405020304" pitchFamily="18" charset="0"/>
              </a:rPr>
              <a:t>» </a:t>
            </a:r>
            <a:r>
              <a:rPr sz="1200" b="1" dirty="0"/>
              <a:t>(желательно </a:t>
            </a:r>
            <a:r>
              <a:rPr sz="1200" b="1" dirty="0" smtClean="0"/>
              <a:t>указать </a:t>
            </a:r>
            <a:r>
              <a:rPr sz="1200" b="1" dirty="0"/>
              <a:t>логин и пароль в дополнительно информации, если они обязательны для </a:t>
            </a:r>
            <a:r>
              <a:rPr sz="1200" b="1" dirty="0" smtClean="0"/>
              <a:t>доступа, например, к «закрытой группе»)</a:t>
            </a:r>
            <a:r>
              <a:rPr sz="1200" dirty="0" smtClean="0">
                <a:solidFill>
                  <a:srgbClr val="00AEEF"/>
                </a:solidFill>
                <a:latin typeface="Arial Narrow" pitchFamily="34" charset="0"/>
                <a:cs typeface="Times New Roman" panose="02020603050405020304" pitchFamily="18" charset="0"/>
              </a:rPr>
              <a:t> </a:t>
            </a:r>
            <a:r>
              <a:rPr sz="1200" dirty="0" smtClean="0">
                <a:solidFill>
                  <a:srgbClr val="17375E"/>
                </a:solidFill>
                <a:latin typeface="Arial Narrow" pitchFamily="34" charset="0"/>
                <a:cs typeface="Times New Roman" panose="02020603050405020304" pitchFamily="18" charset="0"/>
              </a:rPr>
              <a:t>и графы раздела </a:t>
            </a:r>
            <a:r>
              <a:rPr sz="1200" b="1" dirty="0" smtClean="0">
                <a:solidFill>
                  <a:srgbClr val="00AEEF"/>
                </a:solidFill>
                <a:latin typeface="Arial Narrow" pitchFamily="34" charset="0"/>
                <a:cs typeface="Times New Roman" panose="02020603050405020304" pitchFamily="18" charset="0"/>
              </a:rPr>
              <a:t>«Заявитель»</a:t>
            </a:r>
            <a:r>
              <a:rPr sz="1200" b="1" dirty="0" smtClean="0">
                <a:solidFill>
                  <a:srgbClr val="17375E"/>
                </a:solidFill>
                <a:latin typeface="Arial Narrow" pitchFamily="34" charset="0"/>
                <a:cs typeface="Times New Roman" panose="02020603050405020304" pitchFamily="18" charset="0"/>
              </a:rPr>
              <a:t> - это значительно упростит и ускорит процесс рассмотрения Вашего сообщения.</a:t>
            </a:r>
          </a:p>
          <a:p>
            <a:pPr algn="just"/>
            <a:r>
              <a:rPr sz="1200" dirty="0" smtClean="0">
                <a:solidFill>
                  <a:srgbClr val="17375E"/>
                </a:solidFill>
                <a:latin typeface="Arial Narrow" pitchFamily="34" charset="0"/>
                <a:cs typeface="Times New Roman" panose="02020603050405020304" pitchFamily="18" charset="0"/>
              </a:rPr>
              <a:t>В </a:t>
            </a:r>
            <a:r>
              <a:rPr sz="1200" dirty="0">
                <a:solidFill>
                  <a:srgbClr val="17375E"/>
                </a:solidFill>
                <a:latin typeface="Arial Narrow" pitchFamily="34" charset="0"/>
                <a:cs typeface="Times New Roman" panose="02020603050405020304" pitchFamily="18" charset="0"/>
              </a:rPr>
              <a:t>графе </a:t>
            </a:r>
            <a:r>
              <a:rPr sz="1200" b="1" dirty="0">
                <a:solidFill>
                  <a:srgbClr val="00AEEF"/>
                </a:solidFill>
                <a:latin typeface="Arial Narrow" pitchFamily="34" charset="0"/>
                <a:cs typeface="Times New Roman" panose="02020603050405020304" pitchFamily="18" charset="0"/>
              </a:rPr>
              <a:t>«</a:t>
            </a:r>
            <a:r>
              <a:rPr lang="en-US" sz="1200" b="1" dirty="0">
                <a:solidFill>
                  <a:srgbClr val="00AEEF"/>
                </a:solidFill>
                <a:latin typeface="Arial Narrow" pitchFamily="34" charset="0"/>
                <a:cs typeface="Times New Roman" panose="02020603050405020304" pitchFamily="18" charset="0"/>
              </a:rPr>
              <a:t>Email</a:t>
            </a:r>
            <a:r>
              <a:rPr sz="1200" b="1" dirty="0">
                <a:solidFill>
                  <a:srgbClr val="00AEEF"/>
                </a:solidFill>
                <a:latin typeface="Arial Narrow" pitchFamily="34" charset="0"/>
                <a:cs typeface="Times New Roman" panose="02020603050405020304" pitchFamily="18" charset="0"/>
              </a:rPr>
              <a:t>»</a:t>
            </a:r>
            <a:r>
              <a:rPr sz="1200" dirty="0">
                <a:solidFill>
                  <a:srgbClr val="17375E"/>
                </a:solidFill>
                <a:latin typeface="Arial Narrow" pitchFamily="34" charset="0"/>
                <a:cs typeface="Times New Roman" panose="02020603050405020304" pitchFamily="18" charset="0"/>
              </a:rPr>
              <a:t> </a:t>
            </a:r>
            <a:r>
              <a:rPr sz="1200" dirty="0" smtClean="0">
                <a:solidFill>
                  <a:srgbClr val="17375E"/>
                </a:solidFill>
                <a:latin typeface="Arial Narrow" pitchFamily="34" charset="0"/>
                <a:cs typeface="Times New Roman" panose="02020603050405020304" pitchFamily="18" charset="0"/>
              </a:rPr>
              <a:t>необходимо указать адрес </a:t>
            </a:r>
            <a:r>
              <a:rPr sz="1200" dirty="0">
                <a:solidFill>
                  <a:srgbClr val="17375E"/>
                </a:solidFill>
                <a:latin typeface="Arial Narrow" pitchFamily="34" charset="0"/>
                <a:cs typeface="Times New Roman" panose="02020603050405020304" pitchFamily="18" charset="0"/>
              </a:rPr>
              <a:t>электронной почты, на который Вам придет информация по итогам рассмотрения Вашего </a:t>
            </a:r>
            <a:r>
              <a:rPr sz="1200" dirty="0" smtClean="0">
                <a:solidFill>
                  <a:srgbClr val="17375E"/>
                </a:solidFill>
                <a:latin typeface="Arial Narrow" pitchFamily="34" charset="0"/>
                <a:cs typeface="Times New Roman" panose="02020603050405020304" pitchFamily="18" charset="0"/>
              </a:rPr>
              <a:t>сообщения. Для получения ответа об итогах рассмотрения необходимо поставить галочку напротив опции </a:t>
            </a:r>
            <a:r>
              <a:rPr sz="1200" dirty="0" smtClean="0">
                <a:solidFill>
                  <a:srgbClr val="00AEEF"/>
                </a:solidFill>
                <a:latin typeface="Arial Narrow" pitchFamily="34" charset="0"/>
                <a:cs typeface="Times New Roman" panose="02020603050405020304" pitchFamily="18" charset="0"/>
              </a:rPr>
              <a:t>«</a:t>
            </a:r>
            <a:r>
              <a:rPr sz="1200" dirty="0" smtClean="0">
                <a:solidFill>
                  <a:srgbClr val="00AEEF"/>
                </a:solidFill>
                <a:latin typeface="Arial Narrow" pitchFamily="34" charset="0"/>
              </a:rPr>
              <a:t>направлять ответ по </a:t>
            </a:r>
            <a:r>
              <a:rPr sz="1200" dirty="0" err="1" smtClean="0">
                <a:solidFill>
                  <a:srgbClr val="00AEEF"/>
                </a:solidFill>
                <a:latin typeface="Arial Narrow" pitchFamily="34" charset="0"/>
              </a:rPr>
              <a:t>эл</a:t>
            </a:r>
            <a:r>
              <a:rPr sz="1200" dirty="0" smtClean="0">
                <a:solidFill>
                  <a:srgbClr val="00AEEF"/>
                </a:solidFill>
                <a:latin typeface="Arial Narrow" pitchFamily="34" charset="0"/>
              </a:rPr>
              <a:t>. почте</a:t>
            </a:r>
            <a:r>
              <a:rPr sz="1200" dirty="0" smtClean="0">
                <a:solidFill>
                  <a:srgbClr val="00AEEF"/>
                </a:solidFill>
                <a:latin typeface="Arial Narrow" pitchFamily="34" charset="0"/>
                <a:cs typeface="Times New Roman" panose="02020603050405020304" pitchFamily="18" charset="0"/>
              </a:rPr>
              <a:t>».</a:t>
            </a:r>
            <a:endParaRPr sz="1200" dirty="0">
              <a:solidFill>
                <a:srgbClr val="00AEEF"/>
              </a:solidFill>
              <a:latin typeface="Arial Narrow" pitchFamily="34" charset="0"/>
              <a:cs typeface="Times New Roman" panose="02020603050405020304" pitchFamily="18" charset="0"/>
            </a:endParaRPr>
          </a:p>
          <a:p>
            <a:pPr algn="just"/>
            <a:r>
              <a:rPr sz="1200" dirty="0">
                <a:solidFill>
                  <a:srgbClr val="17375E"/>
                </a:solidFill>
                <a:latin typeface="Arial Narrow" pitchFamily="34" charset="0"/>
                <a:cs typeface="Times New Roman" panose="02020603050405020304" pitchFamily="18" charset="0"/>
              </a:rPr>
              <a:t>Повторно обращаем внимание, что графы, не отмеченные звездочкой *, не обязательны для заполнения. </a:t>
            </a:r>
            <a:r>
              <a:rPr sz="1200" dirty="0">
                <a:solidFill>
                  <a:srgbClr val="00AEEF"/>
                </a:solidFill>
                <a:latin typeface="Arial Narrow" pitchFamily="34" charset="0"/>
                <a:cs typeface="Times New Roman" panose="02020603050405020304" pitchFamily="18" charset="0"/>
              </a:rPr>
              <a:t>Их не заполнение не является причиной для отказа в рассмотрении Вашего сообщения!</a:t>
            </a:r>
          </a:p>
          <a:p>
            <a:pPr algn="just"/>
            <a:r>
              <a:rPr sz="1200" dirty="0" smtClean="0">
                <a:solidFill>
                  <a:srgbClr val="17375E"/>
                </a:solidFill>
                <a:latin typeface="Arial Narrow" pitchFamily="34" charset="0"/>
                <a:cs typeface="Times New Roman" panose="02020603050405020304" pitchFamily="18" charset="0"/>
              </a:rPr>
              <a:t>На этом этапе заявление можно считать заполненным, в связи с чем вам необходимо ввести в соответствующее поле </a:t>
            </a:r>
            <a:r>
              <a:rPr sz="1200" b="1" dirty="0" smtClean="0">
                <a:solidFill>
                  <a:srgbClr val="00AEEF"/>
                </a:solidFill>
                <a:latin typeface="Arial Narrow" pitchFamily="34" charset="0"/>
                <a:cs typeface="Times New Roman" panose="02020603050405020304" pitchFamily="18" charset="0"/>
              </a:rPr>
              <a:t>«Защитный код»</a:t>
            </a:r>
            <a:r>
              <a:rPr sz="1200" dirty="0" smtClean="0">
                <a:solidFill>
                  <a:srgbClr val="17375E"/>
                </a:solidFill>
                <a:latin typeface="Arial Narrow" pitchFamily="34" charset="0"/>
                <a:cs typeface="Times New Roman" panose="02020603050405020304" pitchFamily="18" charset="0"/>
              </a:rPr>
              <a:t> и нажать на кнопку </a:t>
            </a:r>
            <a:r>
              <a:rPr sz="1200" b="1" dirty="0" smtClean="0">
                <a:solidFill>
                  <a:srgbClr val="00AEEF"/>
                </a:solidFill>
                <a:latin typeface="Arial Narrow" pitchFamily="34" charset="0"/>
                <a:cs typeface="Times New Roman" panose="02020603050405020304" pitchFamily="18" charset="0"/>
              </a:rPr>
              <a:t>«Направить сообщение»</a:t>
            </a:r>
            <a:r>
              <a:rPr sz="1200" dirty="0" smtClean="0">
                <a:solidFill>
                  <a:srgbClr val="17375E"/>
                </a:solidFill>
                <a:latin typeface="Arial Narrow" pitchFamily="34" charset="0"/>
                <a:cs typeface="Times New Roman" panose="02020603050405020304" pitchFamily="18" charset="0"/>
              </a:rPr>
              <a:t>.</a:t>
            </a:r>
            <a:endParaRPr sz="1200" dirty="0">
              <a:solidFill>
                <a:srgbClr val="17375E"/>
              </a:solidFill>
              <a:latin typeface="Arial Narrow" pitchFamily="34" charset="0"/>
              <a:cs typeface="Times New Roman" panose="02020603050405020304" pitchFamily="18" charset="0"/>
            </a:endParaRPr>
          </a:p>
        </p:txBody>
      </p:sp>
      <p:pic>
        <p:nvPicPr>
          <p:cNvPr id="7" name="Объект 3"/>
          <p:cNvPicPr>
            <a:picLocks noChangeAspect="1"/>
          </p:cNvPicPr>
          <p:nvPr/>
        </p:nvPicPr>
        <p:blipFill>
          <a:blip r:embed="rId2" cstate="print">
            <a:extLst>
              <a:ext uri="{28A0092B-C50C-407E-A947-70E740481C1C}">
                <a14:useLocalDpi xmlns:a14="http://schemas.microsoft.com/office/drawing/2010/main" xmlns="" val="0"/>
              </a:ext>
            </a:extLst>
          </a:blip>
          <a:srcRect t="2187" b="3635"/>
          <a:stretch>
            <a:fillRect/>
          </a:stretch>
        </p:blipFill>
        <p:spPr>
          <a:xfrm>
            <a:off x="358154" y="1515035"/>
            <a:ext cx="5377016" cy="4455460"/>
          </a:xfrm>
          <a:prstGeom prst="rect">
            <a:avLst/>
          </a:prstGeom>
        </p:spPr>
      </p:pic>
    </p:spTree>
    <p:extLst>
      <p:ext uri="{BB962C8B-B14F-4D97-AF65-F5344CB8AC3E}">
        <p14:creationId xmlns:p14="http://schemas.microsoft.com/office/powerpoint/2010/main" xmlns="" val="22231216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43</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Заголовок 1"/>
          <p:cNvSpPr txBox="1">
            <a:spLocks/>
          </p:cNvSpPr>
          <p:nvPr/>
        </p:nvSpPr>
        <p:spPr>
          <a:xfrm>
            <a:off x="134472" y="256711"/>
            <a:ext cx="6420971" cy="1061103"/>
          </a:xfrm>
          <a:prstGeom prst="rect">
            <a:avLst/>
          </a:prstGeom>
        </p:spPr>
        <p:txBody>
          <a:bodyPr vert="horz" lIns="91438" tIns="45719" rIns="91438" bIns="45719" rtlCol="0" anchor="ctr">
            <a:noAutofit/>
          </a:bodyPr>
          <a:lstStyle/>
          <a:p>
            <a:pPr defTabSz="914378">
              <a:spcBef>
                <a:spcPct val="0"/>
              </a:spcBef>
              <a:defRPr/>
            </a:pPr>
            <a:r>
              <a:rPr sz="2800" b="1" dirty="0" smtClean="0">
                <a:solidFill>
                  <a:srgbClr val="17375E"/>
                </a:solidFill>
                <a:latin typeface="Arial Narrow" pitchFamily="34" charset="0"/>
                <a:ea typeface="+mj-ea"/>
                <a:cs typeface="Times New Roman" panose="02020603050405020304" pitchFamily="18" charset="0"/>
              </a:rPr>
              <a:t>Проверяем отправку</a:t>
            </a:r>
            <a:endParaRPr sz="2800" b="1" dirty="0">
              <a:solidFill>
                <a:srgbClr val="17375E"/>
              </a:solidFill>
              <a:latin typeface="Arial Narrow" pitchFamily="34" charset="0"/>
              <a:ea typeface="+mj-ea"/>
              <a:cs typeface="Times New Roman" panose="02020603050405020304" pitchFamily="18" charset="0"/>
            </a:endParaRPr>
          </a:p>
        </p:txBody>
      </p:sp>
      <p:sp>
        <p:nvSpPr>
          <p:cNvPr id="6" name="TextBox 5"/>
          <p:cNvSpPr txBox="1"/>
          <p:nvPr/>
        </p:nvSpPr>
        <p:spPr>
          <a:xfrm>
            <a:off x="6212541" y="1220413"/>
            <a:ext cx="2514600" cy="3046986"/>
          </a:xfrm>
          <a:prstGeom prst="rect">
            <a:avLst/>
          </a:prstGeom>
          <a:noFill/>
        </p:spPr>
        <p:txBody>
          <a:bodyPr wrap="square" lIns="91438" tIns="45719" rIns="91438" bIns="45719" rtlCol="0">
            <a:spAutoFit/>
          </a:bodyPr>
          <a:lstStyle/>
          <a:p>
            <a:r>
              <a:rPr sz="1600" dirty="0" smtClean="0">
                <a:solidFill>
                  <a:srgbClr val="17375E"/>
                </a:solidFill>
                <a:latin typeface="Arial Narrow" pitchFamily="34" charset="0"/>
                <a:cs typeface="Times New Roman" panose="02020603050405020304" pitchFamily="18" charset="0"/>
              </a:rPr>
              <a:t>После того, как Вы нажали на кнопку </a:t>
            </a:r>
            <a:r>
              <a:rPr sz="1600" b="1" dirty="0" smtClean="0">
                <a:solidFill>
                  <a:srgbClr val="00AEEF"/>
                </a:solidFill>
                <a:latin typeface="Arial Narrow" pitchFamily="34" charset="0"/>
                <a:cs typeface="Times New Roman" panose="02020603050405020304" pitchFamily="18" charset="0"/>
              </a:rPr>
              <a:t>«Направить сообщение»</a:t>
            </a:r>
            <a:r>
              <a:rPr sz="1600" dirty="0" smtClean="0">
                <a:solidFill>
                  <a:srgbClr val="17375E"/>
                </a:solidFill>
                <a:latin typeface="Arial Narrow" pitchFamily="34" charset="0"/>
                <a:cs typeface="Times New Roman" panose="02020603050405020304" pitchFamily="18" charset="0"/>
              </a:rPr>
              <a:t>, должно появиться уведомление следующего содержания </a:t>
            </a:r>
            <a:r>
              <a:rPr sz="1600" b="1" dirty="0" smtClean="0">
                <a:solidFill>
                  <a:srgbClr val="00AEEF"/>
                </a:solidFill>
                <a:latin typeface="Arial Narrow" pitchFamily="34" charset="0"/>
                <a:cs typeface="Times New Roman" panose="02020603050405020304" pitchFamily="18" charset="0"/>
              </a:rPr>
              <a:t>«Ваше сообщение отправлено. Спасибо»</a:t>
            </a:r>
            <a:r>
              <a:rPr sz="1600" dirty="0" smtClean="0">
                <a:solidFill>
                  <a:srgbClr val="17375E"/>
                </a:solidFill>
                <a:latin typeface="Arial Narrow" pitchFamily="34" charset="0"/>
                <a:cs typeface="Times New Roman" panose="02020603050405020304" pitchFamily="18" charset="0"/>
              </a:rPr>
              <a:t>. </a:t>
            </a:r>
          </a:p>
          <a:p>
            <a:endParaRPr sz="1600" dirty="0" smtClean="0">
              <a:solidFill>
                <a:srgbClr val="17375E"/>
              </a:solidFill>
              <a:latin typeface="Arial Narrow" pitchFamily="34" charset="0"/>
              <a:cs typeface="Times New Roman" panose="02020603050405020304" pitchFamily="18" charset="0"/>
            </a:endParaRPr>
          </a:p>
          <a:p>
            <a:r>
              <a:rPr sz="1600" dirty="0" smtClean="0">
                <a:solidFill>
                  <a:srgbClr val="17375E"/>
                </a:solidFill>
                <a:latin typeface="Arial Narrow" pitchFamily="34" charset="0"/>
                <a:cs typeface="Times New Roman" panose="02020603050405020304" pitchFamily="18" charset="0"/>
              </a:rPr>
              <a:t>Это уведомление подтверждает, что Ваше сообщение благополучно отправлено</a:t>
            </a:r>
            <a:r>
              <a:rPr sz="1600" dirty="0" smtClean="0">
                <a:latin typeface="Arial Narrow" pitchFamily="34" charset="0"/>
                <a:cs typeface="Times New Roman" panose="02020603050405020304" pitchFamily="18" charset="0"/>
              </a:rPr>
              <a:t>.</a:t>
            </a:r>
            <a:endParaRPr sz="1600" dirty="0">
              <a:latin typeface="Arial Narrow" pitchFamily="34" charset="0"/>
              <a:cs typeface="Times New Roman" panose="02020603050405020304" pitchFamily="18" charset="0"/>
            </a:endParaRPr>
          </a:p>
        </p:txBody>
      </p:sp>
      <p:pic>
        <p:nvPicPr>
          <p:cNvPr id="7" name="Объект 5"/>
          <p:cNvPicPr>
            <a:picLocks noChangeAspect="1"/>
          </p:cNvPicPr>
          <p:nvPr/>
        </p:nvPicPr>
        <p:blipFill>
          <a:blip r:embed="rId2" cstate="print">
            <a:extLst>
              <a:ext uri="{28A0092B-C50C-407E-A947-70E740481C1C}">
                <a14:useLocalDpi xmlns:a14="http://schemas.microsoft.com/office/drawing/2010/main" xmlns="" val="0"/>
              </a:ext>
            </a:extLst>
          </a:blip>
          <a:srcRect t="2232" b="3319"/>
          <a:stretch>
            <a:fillRect/>
          </a:stretch>
        </p:blipFill>
        <p:spPr>
          <a:xfrm>
            <a:off x="201666" y="1362636"/>
            <a:ext cx="5557272" cy="4500283"/>
          </a:xfrm>
          <a:prstGeom prst="rect">
            <a:avLst/>
          </a:prstGeom>
        </p:spPr>
      </p:pic>
    </p:spTree>
    <p:extLst>
      <p:ext uri="{BB962C8B-B14F-4D97-AF65-F5344CB8AC3E}">
        <p14:creationId xmlns:p14="http://schemas.microsoft.com/office/powerpoint/2010/main" xmlns="" val="8381114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44</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024282" y="681322"/>
            <a:ext cx="3119718" cy="3785650"/>
          </a:xfrm>
          <a:prstGeom prst="rect">
            <a:avLst/>
          </a:prstGeom>
          <a:noFill/>
        </p:spPr>
        <p:txBody>
          <a:bodyPr wrap="square" lIns="91438" tIns="45719" rIns="91438" bIns="45719" rtlCol="0">
            <a:spAutoFit/>
          </a:bodyPr>
          <a:lstStyle/>
          <a:p>
            <a:r>
              <a:rPr sz="1400" dirty="0" smtClean="0">
                <a:solidFill>
                  <a:srgbClr val="17375E"/>
                </a:solidFill>
                <a:latin typeface="Arial Narrow" pitchFamily="34" charset="0"/>
                <a:cs typeface="Times New Roman" panose="02020603050405020304" pitchFamily="18" charset="0"/>
              </a:rPr>
              <a:t>Если после того, как Вы нажали кнопку </a:t>
            </a:r>
            <a:r>
              <a:rPr sz="1400" b="1" dirty="0" smtClean="0">
                <a:solidFill>
                  <a:srgbClr val="00AEEF"/>
                </a:solidFill>
                <a:latin typeface="Arial Narrow" pitchFamily="34" charset="0"/>
                <a:cs typeface="Times New Roman" panose="02020603050405020304" pitchFamily="18" charset="0"/>
              </a:rPr>
              <a:t>«Отправить сообщение»</a:t>
            </a:r>
            <a:r>
              <a:rPr sz="1400" dirty="0" smtClean="0">
                <a:solidFill>
                  <a:srgbClr val="17375E"/>
                </a:solidFill>
                <a:latin typeface="Arial Narrow" pitchFamily="34" charset="0"/>
                <a:cs typeface="Times New Roman" panose="02020603050405020304" pitchFamily="18" charset="0"/>
              </a:rPr>
              <a:t> уведомление об успешной отправке не появилось, однако появилось одно или несколько сообщений с пометкой </a:t>
            </a:r>
            <a:r>
              <a:rPr sz="1400" dirty="0" smtClean="0">
                <a:solidFill>
                  <a:srgbClr val="FF0000"/>
                </a:solidFill>
                <a:latin typeface="Arial Narrow" pitchFamily="34" charset="0"/>
                <a:cs typeface="Times New Roman" panose="02020603050405020304" pitchFamily="18" charset="0"/>
              </a:rPr>
              <a:t>«Ошибка!»</a:t>
            </a:r>
            <a:r>
              <a:rPr sz="1400" dirty="0" smtClean="0">
                <a:solidFill>
                  <a:srgbClr val="17375E"/>
                </a:solidFill>
                <a:latin typeface="Arial Narrow" pitchFamily="34" charset="0"/>
                <a:cs typeface="Times New Roman" panose="02020603050405020304" pitchFamily="18" charset="0"/>
              </a:rPr>
              <a:t>, значит: </a:t>
            </a:r>
          </a:p>
          <a:p>
            <a:pPr>
              <a:buFontTx/>
              <a:buChar char="-"/>
            </a:pPr>
            <a:r>
              <a:rPr sz="1400" dirty="0" smtClean="0">
                <a:solidFill>
                  <a:srgbClr val="00AEEF"/>
                </a:solidFill>
                <a:latin typeface="Arial Narrow" pitchFamily="34" charset="0"/>
                <a:cs typeface="Times New Roman" panose="02020603050405020304" pitchFamily="18" charset="0"/>
              </a:rPr>
              <a:t>либо не заполнены или неверно заполнены обязательные для заполнения поля, </a:t>
            </a:r>
          </a:p>
          <a:p>
            <a:pPr>
              <a:buFontTx/>
              <a:buChar char="-"/>
            </a:pPr>
            <a:r>
              <a:rPr sz="1400" dirty="0" smtClean="0">
                <a:solidFill>
                  <a:srgbClr val="00AEEF"/>
                </a:solidFill>
                <a:latin typeface="Arial Narrow" pitchFamily="34" charset="0"/>
                <a:cs typeface="Times New Roman" panose="02020603050405020304" pitchFamily="18" charset="0"/>
              </a:rPr>
              <a:t> либо неверно указан защитный код </a:t>
            </a:r>
            <a:r>
              <a:rPr sz="1400" dirty="0" smtClean="0">
                <a:solidFill>
                  <a:srgbClr val="17375E"/>
                </a:solidFill>
                <a:latin typeface="Arial Narrow" pitchFamily="34" charset="0"/>
                <a:cs typeface="Times New Roman" panose="02020603050405020304" pitchFamily="18" charset="0"/>
              </a:rPr>
              <a:t>(представлено на рисунке).</a:t>
            </a:r>
          </a:p>
          <a:p>
            <a:endParaRPr sz="1400" dirty="0" smtClean="0">
              <a:solidFill>
                <a:srgbClr val="17375E"/>
              </a:solidFill>
              <a:latin typeface="Arial Narrow" pitchFamily="34" charset="0"/>
              <a:cs typeface="Times New Roman" panose="02020603050405020304" pitchFamily="18" charset="0"/>
            </a:endParaRPr>
          </a:p>
          <a:p>
            <a:r>
              <a:rPr sz="1400" dirty="0" smtClean="0">
                <a:solidFill>
                  <a:srgbClr val="17375E"/>
                </a:solidFill>
                <a:latin typeface="Arial Narrow" pitchFamily="34" charset="0"/>
                <a:cs typeface="Times New Roman" panose="02020603050405020304" pitchFamily="18" charset="0"/>
              </a:rPr>
              <a:t>Внимательно изучите сообщения об ошибках! </a:t>
            </a:r>
          </a:p>
          <a:p>
            <a:r>
              <a:rPr sz="1400" dirty="0" smtClean="0">
                <a:solidFill>
                  <a:srgbClr val="17375E"/>
                </a:solidFill>
                <a:latin typeface="Arial Narrow" pitchFamily="34" charset="0"/>
                <a:cs typeface="Times New Roman" panose="02020603050405020304" pitchFamily="18" charset="0"/>
              </a:rPr>
              <a:t>Затем необходимо устранить указанные ошибки, вновь ввести в соответствующее поле защитный код и нажать кнопку </a:t>
            </a:r>
            <a:r>
              <a:rPr sz="1400" b="1" dirty="0" smtClean="0">
                <a:solidFill>
                  <a:srgbClr val="00AEEF"/>
                </a:solidFill>
                <a:latin typeface="Arial Narrow" pitchFamily="34" charset="0"/>
                <a:cs typeface="Times New Roman" panose="02020603050405020304" pitchFamily="18" charset="0"/>
              </a:rPr>
              <a:t>«Отправить сообщение»</a:t>
            </a:r>
            <a:r>
              <a:rPr sz="1400" dirty="0" smtClean="0">
                <a:solidFill>
                  <a:srgbClr val="17375E"/>
                </a:solidFill>
                <a:latin typeface="Arial Narrow" pitchFamily="34" charset="0"/>
                <a:cs typeface="Times New Roman" panose="02020603050405020304" pitchFamily="18" charset="0"/>
              </a:rPr>
              <a:t> </a:t>
            </a:r>
            <a:r>
              <a:rPr sz="1600" dirty="0" smtClean="0">
                <a:solidFill>
                  <a:srgbClr val="17375E"/>
                </a:solidFill>
                <a:latin typeface="Arial Narrow" pitchFamily="34" charset="0"/>
                <a:cs typeface="Times New Roman" panose="02020603050405020304" pitchFamily="18" charset="0"/>
              </a:rPr>
              <a:t>.</a:t>
            </a:r>
            <a:endParaRPr sz="1600" dirty="0">
              <a:solidFill>
                <a:srgbClr val="17375E"/>
              </a:solidFill>
              <a:latin typeface="Arial Narrow" pitchFamily="34" charset="0"/>
              <a:cs typeface="Times New Roman" panose="02020603050405020304" pitchFamily="18" charset="0"/>
            </a:endParaRPr>
          </a:p>
        </p:txBody>
      </p:sp>
      <p:pic>
        <p:nvPicPr>
          <p:cNvPr id="7" name="Объект 3"/>
          <p:cNvPicPr>
            <a:picLocks noChangeAspect="1"/>
          </p:cNvPicPr>
          <p:nvPr/>
        </p:nvPicPr>
        <p:blipFill>
          <a:blip r:embed="rId2" cstate="print">
            <a:extLst>
              <a:ext uri="{28A0092B-C50C-407E-A947-70E740481C1C}">
                <a14:useLocalDpi xmlns:a14="http://schemas.microsoft.com/office/drawing/2010/main" xmlns="" val="0"/>
              </a:ext>
            </a:extLst>
          </a:blip>
          <a:srcRect t="1868" b="3452"/>
          <a:stretch>
            <a:fillRect/>
          </a:stretch>
        </p:blipFill>
        <p:spPr>
          <a:xfrm>
            <a:off x="362514" y="1362635"/>
            <a:ext cx="5597308" cy="4482353"/>
          </a:xfrm>
          <a:prstGeom prst="rect">
            <a:avLst/>
          </a:prstGeom>
        </p:spPr>
      </p:pic>
      <p:sp>
        <p:nvSpPr>
          <p:cNvPr id="8" name="Заголовок 1"/>
          <p:cNvSpPr txBox="1">
            <a:spLocks/>
          </p:cNvSpPr>
          <p:nvPr/>
        </p:nvSpPr>
        <p:spPr>
          <a:xfrm>
            <a:off x="255496" y="220853"/>
            <a:ext cx="6420971" cy="1061103"/>
          </a:xfrm>
          <a:prstGeom prst="rect">
            <a:avLst/>
          </a:prstGeom>
        </p:spPr>
        <p:txBody>
          <a:bodyPr vert="horz" lIns="91438" tIns="45719" rIns="91438" bIns="45719" rtlCol="0" anchor="ctr">
            <a:noAutofit/>
          </a:bodyPr>
          <a:lstStyle/>
          <a:p>
            <a:pPr defTabSz="914378">
              <a:spcBef>
                <a:spcPct val="0"/>
              </a:spcBef>
              <a:defRPr/>
            </a:pPr>
            <a:r>
              <a:rPr sz="2800" b="1" dirty="0" smtClean="0">
                <a:solidFill>
                  <a:srgbClr val="17375E"/>
                </a:solidFill>
                <a:latin typeface="Arial Narrow" pitchFamily="34" charset="0"/>
                <a:ea typeface="+mj-ea"/>
                <a:cs typeface="Times New Roman" panose="02020603050405020304" pitchFamily="18" charset="0"/>
              </a:rPr>
              <a:t>Проверяем отправку</a:t>
            </a:r>
            <a:endParaRPr sz="2800" b="1" dirty="0">
              <a:solidFill>
                <a:srgbClr val="17375E"/>
              </a:solidFill>
              <a:latin typeface="Arial Narrow" pitchFamily="34" charset="0"/>
              <a:ea typeface="+mj-ea"/>
              <a:cs typeface="Times New Roman" panose="02020603050405020304" pitchFamily="18" charset="0"/>
            </a:endParaRPr>
          </a:p>
        </p:txBody>
      </p:sp>
    </p:spTree>
    <p:extLst>
      <p:ext uri="{BB962C8B-B14F-4D97-AF65-F5344CB8AC3E}">
        <p14:creationId xmlns:p14="http://schemas.microsoft.com/office/powerpoint/2010/main" xmlns="" val="17602565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8260082" y="6228458"/>
            <a:ext cx="709303" cy="323165"/>
          </a:xfrm>
        </p:spPr>
        <p:txBody>
          <a:bodyPr lIns="68580" tIns="34290" rIns="68580" bIns="34290"/>
          <a:lstStyle/>
          <a:p>
            <a:pPr algn="r"/>
            <a:fld id="{F0C5FCB2-91F1-4990-901E-00274E588831}" type="slidenum">
              <a:rPr sz="1600" smtClean="0">
                <a:solidFill>
                  <a:srgbClr val="17375E"/>
                </a:solidFill>
                <a:latin typeface="Arial Narrow" panose="020B0606020202030204" pitchFamily="34" charset="0"/>
              </a:rPr>
              <a:pPr algn="r"/>
              <a:t>45</a:t>
            </a:fld>
            <a:endParaRPr sz="2000" dirty="0">
              <a:solidFill>
                <a:srgbClr val="17375E"/>
              </a:solidFill>
              <a:latin typeface="Arial Narrow" panose="020B0606020202030204" pitchFamily="34" charset="0"/>
            </a:endParaRPr>
          </a:p>
        </p:txBody>
      </p:sp>
      <p:cxnSp>
        <p:nvCxnSpPr>
          <p:cNvPr id="5" name="Прямая соединительная линия 4"/>
          <p:cNvCxnSpPr/>
          <p:nvPr/>
        </p:nvCxnSpPr>
        <p:spPr>
          <a:xfrm>
            <a:off x="0" y="2162185"/>
            <a:ext cx="9144000" cy="0"/>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Заголовок 1"/>
          <p:cNvSpPr txBox="1">
            <a:spLocks/>
          </p:cNvSpPr>
          <p:nvPr/>
        </p:nvSpPr>
        <p:spPr>
          <a:xfrm>
            <a:off x="242046" y="0"/>
            <a:ext cx="5903260" cy="1183341"/>
          </a:xfrm>
          <a:prstGeom prst="rect">
            <a:avLst/>
          </a:prstGeom>
        </p:spPr>
        <p:txBody>
          <a:bodyPr vert="horz" lIns="91438" tIns="45719" rIns="91438" bIns="45719" rtlCol="0" anchor="ctr">
            <a:noAutofit/>
          </a:bodyPr>
          <a:lstStyle/>
          <a:p>
            <a:pPr algn="ctr" defTabSz="914378">
              <a:spcBef>
                <a:spcPct val="0"/>
              </a:spcBef>
              <a:defRPr/>
            </a:pPr>
            <a:r>
              <a:rPr sz="2000" b="1" dirty="0" smtClean="0">
                <a:solidFill>
                  <a:srgbClr val="17375E"/>
                </a:solidFill>
                <a:latin typeface="Arial Narrow" pitchFamily="34" charset="0"/>
                <a:ea typeface="+mj-ea"/>
                <a:cs typeface="Times New Roman" panose="02020603050405020304" pitchFamily="18" charset="0"/>
              </a:rPr>
              <a:t>Информация о результатах рассмотрения сообщения</a:t>
            </a:r>
            <a:endParaRPr sz="2000" b="1" dirty="0">
              <a:solidFill>
                <a:srgbClr val="17375E"/>
              </a:solidFill>
              <a:latin typeface="Arial Narrow" pitchFamily="34" charset="0"/>
              <a:ea typeface="+mj-ea"/>
              <a:cs typeface="Times New Roman" panose="02020603050405020304" pitchFamily="18" charset="0"/>
            </a:endParaRPr>
          </a:p>
        </p:txBody>
      </p:sp>
      <p:sp>
        <p:nvSpPr>
          <p:cNvPr id="6" name="TextBox 5"/>
          <p:cNvSpPr txBox="1"/>
          <p:nvPr/>
        </p:nvSpPr>
        <p:spPr>
          <a:xfrm>
            <a:off x="5738767" y="989730"/>
            <a:ext cx="3275678" cy="3447095"/>
          </a:xfrm>
          <a:prstGeom prst="rect">
            <a:avLst/>
          </a:prstGeom>
          <a:noFill/>
        </p:spPr>
        <p:txBody>
          <a:bodyPr wrap="square" lIns="91438" tIns="45719" rIns="91438" bIns="45719" rtlCol="0">
            <a:spAutoFit/>
          </a:bodyPr>
          <a:lstStyle/>
          <a:p>
            <a:pPr algn="just"/>
            <a:r>
              <a:rPr lang="ru-RU" dirty="0" smtClean="0">
                <a:solidFill>
                  <a:srgbClr val="17375E"/>
                </a:solidFill>
                <a:latin typeface="Arial Narrow" pitchFamily="34" charset="0"/>
                <a:cs typeface="Times New Roman" panose="02020603050405020304" pitchFamily="18" charset="0"/>
              </a:rPr>
              <a:t>После рассмотрения Вашего заявления, на указанный Вами электронный адрес вашей почты (в случае, если Вы его указывали), придет сообщение о результатах рассмотрения. </a:t>
            </a:r>
          </a:p>
          <a:p>
            <a:pPr algn="just"/>
            <a:endParaRPr lang="ru-RU" dirty="0" smtClean="0">
              <a:solidFill>
                <a:srgbClr val="17375E"/>
              </a:solidFill>
              <a:latin typeface="Arial Narrow" pitchFamily="34" charset="0"/>
              <a:cs typeface="Times New Roman" panose="02020603050405020304" pitchFamily="18" charset="0"/>
            </a:endParaRPr>
          </a:p>
          <a:p>
            <a:pPr algn="just"/>
            <a:r>
              <a:rPr lang="ru-RU" dirty="0" smtClean="0">
                <a:solidFill>
                  <a:srgbClr val="17375E"/>
                </a:solidFill>
                <a:latin typeface="Arial Narrow" pitchFamily="34" charset="0"/>
                <a:cs typeface="Times New Roman" panose="02020603050405020304" pitchFamily="18" charset="0"/>
              </a:rPr>
              <a:t>В случае подтверждения наличия материалов с противоправным </a:t>
            </a:r>
            <a:r>
              <a:rPr lang="ru-RU" dirty="0" err="1" smtClean="0">
                <a:solidFill>
                  <a:srgbClr val="17375E"/>
                </a:solidFill>
                <a:latin typeface="Arial Narrow" pitchFamily="34" charset="0"/>
                <a:cs typeface="Times New Roman" panose="02020603050405020304" pitchFamily="18" charset="0"/>
              </a:rPr>
              <a:t>контентом</a:t>
            </a:r>
            <a:r>
              <a:rPr lang="ru-RU" dirty="0" smtClean="0">
                <a:solidFill>
                  <a:srgbClr val="17375E"/>
                </a:solidFill>
                <a:latin typeface="Arial Narrow" pitchFamily="34" charset="0"/>
                <a:cs typeface="Times New Roman" panose="02020603050405020304" pitchFamily="18" charset="0"/>
              </a:rPr>
              <a:t> </a:t>
            </a:r>
            <a:r>
              <a:rPr lang="ru-RU" b="1" dirty="0" smtClean="0">
                <a:solidFill>
                  <a:srgbClr val="00AEEF"/>
                </a:solidFill>
                <a:latin typeface="Arial Narrow" pitchFamily="34" charset="0"/>
                <a:cs typeface="Times New Roman" panose="02020603050405020304" pitchFamily="18" charset="0"/>
              </a:rPr>
              <a:t>доступ к указанному Вами ресурсу будет ограничен</a:t>
            </a:r>
            <a:r>
              <a:rPr lang="ru-RU" dirty="0" smtClean="0">
                <a:solidFill>
                  <a:srgbClr val="17375E"/>
                </a:solidFill>
                <a:latin typeface="Arial Narrow" pitchFamily="34" charset="0"/>
                <a:cs typeface="Times New Roman" panose="02020603050405020304" pitchFamily="18" charset="0"/>
              </a:rPr>
              <a:t>.</a:t>
            </a:r>
          </a:p>
          <a:p>
            <a:endParaRPr sz="2000" dirty="0">
              <a:latin typeface="Times New Roman" panose="02020603050405020304" pitchFamily="18" charset="0"/>
              <a:cs typeface="Times New Roman" panose="02020603050405020304" pitchFamily="18" charset="0"/>
            </a:endParaRPr>
          </a:p>
        </p:txBody>
      </p:sp>
      <p:pic>
        <p:nvPicPr>
          <p:cNvPr id="7" name="Объект 4"/>
          <p:cNvPicPr>
            <a:picLocks noChangeAspect="1"/>
          </p:cNvPicPr>
          <p:nvPr/>
        </p:nvPicPr>
        <p:blipFill>
          <a:blip r:embed="rId2" cstate="print">
            <a:extLst>
              <a:ext uri="{28A0092B-C50C-407E-A947-70E740481C1C}">
                <a14:useLocalDpi xmlns:a14="http://schemas.microsoft.com/office/drawing/2010/main" xmlns="" val="0"/>
              </a:ext>
            </a:extLst>
          </a:blip>
          <a:srcRect b="54353"/>
          <a:stretch>
            <a:fillRect/>
          </a:stretch>
        </p:blipFill>
        <p:spPr>
          <a:xfrm>
            <a:off x="271587" y="1155701"/>
            <a:ext cx="5178070" cy="4495800"/>
          </a:xfrm>
          <a:prstGeom prst="rect">
            <a:avLst/>
          </a:prstGeom>
        </p:spPr>
      </p:pic>
    </p:spTree>
    <p:extLst>
      <p:ext uri="{BB962C8B-B14F-4D97-AF65-F5344CB8AC3E}">
        <p14:creationId xmlns:p14="http://schemas.microsoft.com/office/powerpoint/2010/main" xmlns="" val="152500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Скриншот 11-04-2017 163340.pn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xmlns="" val="5043814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Скриншот 11-04-2017 163443.png"/>
          <p:cNvPicPr>
            <a:picLocks noChangeAspect="1"/>
          </p:cNvPicPr>
          <p:nvPr/>
        </p:nvPicPr>
        <p:blipFill>
          <a:blip r:embed="rId2"/>
          <a:stretch>
            <a:fillRect/>
          </a:stretch>
        </p:blipFill>
        <p:spPr>
          <a:xfrm>
            <a:off x="2" y="0"/>
            <a:ext cx="9143999" cy="6858000"/>
          </a:xfrm>
          <a:prstGeom prst="rect">
            <a:avLst/>
          </a:prstGeom>
        </p:spPr>
      </p:pic>
    </p:spTree>
    <p:extLst>
      <p:ext uri="{BB962C8B-B14F-4D97-AF65-F5344CB8AC3E}">
        <p14:creationId xmlns:p14="http://schemas.microsoft.com/office/powerpoint/2010/main" xmlns="" val="12742424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Скриншот 11-04-2017 163503.pn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xmlns="" val="7697988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285720" y="6286520"/>
            <a:ext cx="8749035" cy="433387"/>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ru-RU" sz="1600" dirty="0" smtClean="0">
                <a:latin typeface="Times New Roman" pitchFamily="18" charset="0"/>
                <a:cs typeface="Times New Roman" pitchFamily="18" charset="0"/>
              </a:rPr>
              <a:t>МКУ «Отдел образования Алексеевского муниципального района </a:t>
            </a:r>
            <a:r>
              <a:rPr lang="ru-RU" sz="1600" dirty="0">
                <a:latin typeface="Times New Roman" pitchFamily="18" charset="0"/>
                <a:cs typeface="Times New Roman" pitchFamily="18" charset="0"/>
              </a:rPr>
              <a:t>Республики </a:t>
            </a:r>
            <a:r>
              <a:rPr lang="ru-RU" sz="1600" dirty="0" smtClean="0">
                <a:latin typeface="Times New Roman" pitchFamily="18" charset="0"/>
                <a:cs typeface="Times New Roman" pitchFamily="18" charset="0"/>
              </a:rPr>
              <a:t>Татарстан»</a:t>
            </a:r>
            <a:endParaRPr lang="ru-RU" sz="1600" dirty="0">
              <a:latin typeface="Times New Roman" pitchFamily="18" charset="0"/>
              <a:cs typeface="Times New Roman" pitchFamily="18" charset="0"/>
            </a:endParaRPr>
          </a:p>
        </p:txBody>
      </p:sp>
      <p:sp>
        <p:nvSpPr>
          <p:cNvPr id="5" name="Прямоугольник 4"/>
          <p:cNvSpPr/>
          <p:nvPr/>
        </p:nvSpPr>
        <p:spPr>
          <a:xfrm>
            <a:off x="142844" y="142852"/>
            <a:ext cx="8786874" cy="954107"/>
          </a:xfrm>
          <a:prstGeom prst="rect">
            <a:avLst/>
          </a:prstGeom>
        </p:spPr>
        <p:txBody>
          <a:bodyPr wrap="square">
            <a:spAutoFit/>
          </a:bodyPr>
          <a:lstStyle/>
          <a:p>
            <a:pPr lvl="0" algn="ctr">
              <a:spcBef>
                <a:spcPct val="0"/>
              </a:spcBef>
              <a:defRPr/>
            </a:pPr>
            <a:r>
              <a:rPr lang="ru-RU" sz="2800" b="1" dirty="0" smtClean="0">
                <a:solidFill>
                  <a:srgbClr val="FF0000"/>
                </a:solidFill>
                <a:latin typeface="Times New Roman" pitchFamily="18" charset="0"/>
                <a:cs typeface="Times New Roman" pitchFamily="18" charset="0"/>
              </a:rPr>
              <a:t>Подключение образовательных организаций к ЕМСЭД  (</a:t>
            </a:r>
            <a:r>
              <a:rPr lang="en-US" sz="2800" b="1" dirty="0" smtClean="0">
                <a:solidFill>
                  <a:srgbClr val="FF0000"/>
                </a:solidFill>
                <a:latin typeface="Times New Roman" pitchFamily="18" charset="0"/>
                <a:cs typeface="Times New Roman" pitchFamily="18" charset="0"/>
              </a:rPr>
              <a:t>https://intra.tatar.ru</a:t>
            </a:r>
            <a:r>
              <a:rPr lang="ru-RU" sz="2800" b="1" dirty="0" smtClean="0">
                <a:solidFill>
                  <a:srgbClr val="FF0000"/>
                </a:solidFill>
                <a:latin typeface="Times New Roman" pitchFamily="18" charset="0"/>
                <a:cs typeface="Times New Roman" pitchFamily="18" charset="0"/>
              </a:rPr>
              <a:t>)</a:t>
            </a:r>
            <a:endParaRPr lang="ru-RU" sz="2800" b="1" dirty="0">
              <a:solidFill>
                <a:srgbClr val="FF0000"/>
              </a:solidFill>
              <a:latin typeface="Times New Roman" pitchFamily="18" charset="0"/>
              <a:cs typeface="Times New Roman" pitchFamily="18" charset="0"/>
            </a:endParaRPr>
          </a:p>
        </p:txBody>
      </p:sp>
      <p:sp>
        <p:nvSpPr>
          <p:cNvPr id="6" name="Подзаголовок 2"/>
          <p:cNvSpPr>
            <a:spLocks noGrp="1"/>
          </p:cNvSpPr>
          <p:nvPr/>
        </p:nvSpPr>
        <p:spPr>
          <a:xfrm>
            <a:off x="714349" y="1714488"/>
            <a:ext cx="8106124" cy="400052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spcAft>
                <a:spcPts val="0"/>
              </a:spcAft>
              <a:defRPr/>
            </a:pPr>
            <a:endParaRPr lang="ru-RU" sz="1600" dirty="0">
              <a:latin typeface="Times New Roman" pitchFamily="18" charset="0"/>
              <a:cs typeface="Times New Roman" pitchFamily="18" charset="0"/>
            </a:endParaRPr>
          </a:p>
        </p:txBody>
      </p:sp>
      <p:pic>
        <p:nvPicPr>
          <p:cNvPr id="8" name="Рисунок 7" descr="Скриншот 03-02-2017 111403.png"/>
          <p:cNvPicPr>
            <a:picLocks noChangeAspect="1"/>
          </p:cNvPicPr>
          <p:nvPr/>
        </p:nvPicPr>
        <p:blipFill>
          <a:blip r:embed="rId3"/>
          <a:stretch>
            <a:fillRect/>
          </a:stretch>
        </p:blipFill>
        <p:spPr>
          <a:xfrm>
            <a:off x="428596" y="1142984"/>
            <a:ext cx="8286808" cy="507209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TotalTime>
  <Words>2982</Words>
  <Application>Microsoft Office PowerPoint</Application>
  <PresentationFormat>Экран (4:3)</PresentationFormat>
  <Paragraphs>297</Paragraphs>
  <Slides>49</Slides>
  <Notes>19</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Работа с пользователями</vt:lpstr>
      <vt:lpstr>Работа с сайтом ОУ</vt:lpstr>
      <vt:lpstr>Школы. Расписание</vt:lpstr>
      <vt:lpstr>Слайд 20</vt:lpstr>
      <vt:lpstr>1. Авторизоваться на сайте Электронного образования Республики Татарстан</vt:lpstr>
      <vt:lpstr>2. В личном кабинете перейти по ссылке «Электронная библиотека»</vt:lpstr>
      <vt:lpstr>3. Выбрать авторизацию с помощью ГИС «Электронное образование»</vt:lpstr>
      <vt:lpstr>4. Подтвердить передачу сведений в Национальную электронную библиотеку РТ</vt:lpstr>
      <vt:lpstr>Слайд 25</vt:lpstr>
      <vt:lpstr>6. Для поиска литературы только в школьной библиотеке, выбрать пункт «Каталог»</vt:lpstr>
      <vt:lpstr>7. Ограничить поиск школьной библиотекой</vt:lpstr>
      <vt:lpstr>8. Указать школьную библиотеку</vt:lpstr>
      <vt:lpstr>9. Осуществить поиск необходимой литературы и выбрать искомое издание</vt:lpstr>
      <vt:lpstr>Слайд 30</vt:lpstr>
      <vt:lpstr>11. Выбрать свою школу для осуществления бронирования и произвести заказ</vt:lpstr>
      <vt:lpstr>12. Перечень заказанных изданий доступно в личном кабинете</vt:lpstr>
      <vt:lpstr>13. После смены статуса заказа на «Выполнен», забронированное издание  можно забрать в школьной библиотеке.</vt:lpstr>
      <vt:lpstr>14. Выданные издания и находящиеся на руках отображаются  в разделе «Выданные книги».</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dc:creator>
  <cp:lastModifiedBy>adm</cp:lastModifiedBy>
  <cp:revision>64</cp:revision>
  <dcterms:created xsi:type="dcterms:W3CDTF">2017-01-12T07:36:18Z</dcterms:created>
  <dcterms:modified xsi:type="dcterms:W3CDTF">2017-09-08T10:44:01Z</dcterms:modified>
</cp:coreProperties>
</file>